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60" r:id="rId11"/>
    <p:sldId id="261" r:id="rId12"/>
    <p:sldId id="262" r:id="rId13"/>
    <p:sldId id="263" r:id="rId14"/>
    <p:sldId id="264" r:id="rId15"/>
    <p:sldId id="268" r:id="rId19"/>
    <p:sldId id="269" r:id="rId20"/>
    <p:sldId id="270" r:id="rId21"/>
    <p:sldId id="272" r:id="rId23"/>
    <p:sldId id="273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Computational Design Thinking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Nature of Problems: Well-Structured vs III-Structured Problems</a:t>
            </a:r>
          </a:p>
          <a:p>
            <a:r>
              <a:t>B.Tech CSE – 1st Year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Examples: Well-Structured Problems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2100"/>
            </a:pPr>
            <a:r>
              <a:t>Calculate the average of five numbers.</a:t>
            </a:r>
          </a:p>
          <a:p>
            <a:pPr>
              <a:spcAft>
                <a:spcPts val="900"/>
              </a:spcAft>
              <a:defRPr sz="2100"/>
            </a:pPr>
            <a:r>
              <a:t>Sort a list of numbers in ascending order.</a:t>
            </a:r>
          </a:p>
          <a:p>
            <a:pPr>
              <a:spcAft>
                <a:spcPts val="900"/>
              </a:spcAft>
              <a:defRPr sz="2100"/>
            </a:pPr>
            <a:r>
              <a:t>Calculate a student's total marks and percentage.</a:t>
            </a:r>
          </a:p>
          <a:p>
            <a:pPr>
              <a:spcAft>
                <a:spcPts val="900"/>
              </a:spcAft>
              <a:defRPr sz="2100"/>
            </a:pPr>
            <a:r>
              <a:t>Find the area of a rectangle when length and breadth are given.</a:t>
            </a:r>
          </a:p>
          <a:p>
            <a:pPr>
              <a:spcAft>
                <a:spcPts val="900"/>
              </a:spcAft>
              <a:defRPr sz="2100"/>
            </a:pPr>
            <a:r>
              <a:t>Find a shortest path when the graph, distances and start/end points are fixed.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Examples: Ill-Structured Problems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2100"/>
            </a:pPr>
            <a:r>
              <a:t>How can we reduce traffic congestion in a city?</a:t>
            </a:r>
          </a:p>
          <a:p>
            <a:pPr>
              <a:spcAft>
                <a:spcPts val="900"/>
              </a:spcAft>
              <a:defRPr sz="2100"/>
            </a:pPr>
            <a:r>
              <a:t>How can a college improve student engagement?</a:t>
            </a:r>
          </a:p>
          <a:p>
            <a:pPr>
              <a:spcAft>
                <a:spcPts val="900"/>
              </a:spcAft>
              <a:defRPr sz="2100"/>
            </a:pPr>
            <a:r>
              <a:t>How should a company design a better work-from-home policy?</a:t>
            </a:r>
          </a:p>
          <a:p>
            <a:pPr>
              <a:spcAft>
                <a:spcPts val="900"/>
              </a:spcAft>
              <a:defRPr sz="2100"/>
            </a:pPr>
            <a:r>
              <a:t>How can we make an app more user-friendly for elderly users?</a:t>
            </a:r>
          </a:p>
          <a:p>
            <a:pPr>
              <a:spcAft>
                <a:spcPts val="900"/>
              </a:spcAft>
              <a:defRPr sz="2100"/>
            </a:pPr>
            <a:r>
              <a:t>How can a city reduce plastic waste?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Same Topic, Different Problem Type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2100"/>
            </a:pPr>
            <a:r>
              <a:t>Well-structured: Find the shortest route between two fixed locations using given distances.</a:t>
            </a:r>
          </a:p>
          <a:p>
            <a:pPr>
              <a:spcAft>
                <a:spcPts val="900"/>
              </a:spcAft>
              <a:defRPr sz="2100"/>
            </a:pPr>
            <a:r>
              <a:t>Ill-structured: Design a transport system that reduces traffic, pollution, cost and travel time for a city.</a:t>
            </a:r>
          </a:p>
          <a:p>
            <a:pPr>
              <a:spcAft>
                <a:spcPts val="900"/>
              </a:spcAft>
              <a:defRPr sz="2100"/>
            </a:pPr>
            <a:r>
              <a:t>The first has defined data and a measurable answer.</a:t>
            </a:r>
          </a:p>
          <a:p>
            <a:pPr>
              <a:spcAft>
                <a:spcPts val="900"/>
              </a:spcAft>
              <a:defRPr sz="2100"/>
            </a:pPr>
            <a:r>
              <a:t>The second involves people, uncertainty, trade-offs and multiple possible solutions.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Well-Structured vs III-Structured Problems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9728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400"/>
              </a:spcAft>
              <a:defRPr sz="2100"/>
            </a:pPr>
            <a:r>
              <a:t>Well-Structured: Clear goal, known inputs and constraints, defined rules/procedures, and usually a definite or objectively verifiable answer.</a:t>
            </a:r>
          </a:p>
          <a:p>
            <a:pPr>
              <a:spcAft>
                <a:spcPts val="1400"/>
              </a:spcAft>
              <a:defRPr sz="2100"/>
            </a:pPr>
            <a:r>
              <a:t>III-Structured: Goal may be ambiguous, information may be incomplete, constraints may change, and multiple acceptable solutions may exist.</a:t>
            </a:r>
          </a:p>
          <a:p>
            <a:pPr>
              <a:spcAft>
                <a:spcPts val="1400"/>
              </a:spcAft>
              <a:defRPr sz="2100"/>
            </a:pPr>
            <a:r>
              <a:t>Well-Structured problems are generally suitable for systematic algorithms.</a:t>
            </a:r>
          </a:p>
          <a:p>
            <a:pPr>
              <a:spcAft>
                <a:spcPts val="1400"/>
              </a:spcAft>
              <a:defRPr sz="2100"/>
            </a:pPr>
            <a:r>
              <a:t>III-Structured problems require judgment, creativity, design thinking and evaluation.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Well-Structured vs III-Structured Problems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9728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400"/>
              </a:spcAft>
              <a:defRPr sz="2100"/>
            </a:pPr>
            <a:r>
              <a:t>Well-Structured: Clear goal, known inputs and constraints, defined rules/procedures, and usually a definite or objectively verifiable answer.</a:t>
            </a:r>
          </a:p>
          <a:p>
            <a:pPr>
              <a:spcAft>
                <a:spcPts val="1400"/>
              </a:spcAft>
              <a:defRPr sz="2100"/>
            </a:pPr>
            <a:r>
              <a:t>III-Structured: Goal may be ambiguous, information may be incomplete, constraints may change, and multiple acceptable solutions may exist.</a:t>
            </a:r>
          </a:p>
          <a:p>
            <a:pPr>
              <a:spcAft>
                <a:spcPts val="1400"/>
              </a:spcAft>
              <a:defRPr sz="2100"/>
            </a:pPr>
            <a:r>
              <a:t>Well-Structured problems are generally suitable for systematic algorithms.</a:t>
            </a:r>
          </a:p>
          <a:p>
            <a:pPr>
              <a:spcAft>
                <a:spcPts val="1400"/>
              </a:spcAft>
              <a:defRPr sz="2100"/>
            </a:pPr>
            <a:r>
              <a:t>III-Structured problems require judgment, creativity, design thinking and evaluation.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Approaching an III-Structured Problem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2100"/>
            </a:pPr>
            <a:r>
              <a:t>1. Understand the context and stakeholders.</a:t>
            </a:r>
          </a:p>
          <a:p>
            <a:pPr>
              <a:spcAft>
                <a:spcPts val="900"/>
              </a:spcAft>
              <a:defRPr sz="2100"/>
            </a:pPr>
            <a:r>
              <a:t>2. Define or reframe the problem clearly.</a:t>
            </a:r>
          </a:p>
          <a:p>
            <a:pPr>
              <a:spcAft>
                <a:spcPts val="900"/>
              </a:spcAft>
              <a:defRPr sz="2100"/>
            </a:pPr>
            <a:r>
              <a:t>3. Identify constraints and missing information.</a:t>
            </a:r>
          </a:p>
          <a:p>
            <a:pPr>
              <a:spcAft>
                <a:spcPts val="900"/>
              </a:spcAft>
              <a:defRPr sz="2100"/>
            </a:pPr>
            <a:r>
              <a:t>4. Generate multiple possible solutions.</a:t>
            </a:r>
          </a:p>
          <a:p>
            <a:pPr>
              <a:spcAft>
                <a:spcPts val="900"/>
              </a:spcAft>
              <a:defRPr sz="2100"/>
            </a:pPr>
            <a:r>
              <a:t>5. Compare solutions using suitable criteria.</a:t>
            </a:r>
          </a:p>
          <a:p>
            <a:pPr>
              <a:spcAft>
                <a:spcPts val="900"/>
              </a:spcAft>
              <a:defRPr sz="2100"/>
            </a:pPr>
            <a:r>
              <a:t>6. Prototype, evaluate and improve using feedback.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Role of Computational Design Thinking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2100"/>
            </a:pPr>
            <a:r>
              <a:t>For well-structured problems: focus on accuracy, efficiency, algorithms and clear procedures.</a:t>
            </a:r>
          </a:p>
          <a:p>
            <a:pPr>
              <a:spcAft>
                <a:spcPts val="900"/>
              </a:spcAft>
              <a:defRPr sz="2100"/>
            </a:pPr>
            <a:r>
              <a:t>For III-structured problems: organize uncertainty, decompose complexity and compare alternatives.</a:t>
            </a:r>
          </a:p>
          <a:p>
            <a:pPr>
              <a:spcAft>
                <a:spcPts val="900"/>
              </a:spcAft>
              <a:defRPr sz="2100"/>
            </a:pPr>
            <a:r>
              <a:t>It connects human-centered design with logical and computational problem solving.</a:t>
            </a:r>
          </a:p>
          <a:p>
            <a:pPr>
              <a:spcAft>
                <a:spcPts val="900"/>
              </a:spcAft>
              <a:defRPr sz="2100"/>
            </a:pPr>
            <a:r>
              <a:t>Good problem solving starts with the right problem definition.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Classroom Activity: Classify the Problems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2100"/>
            </a:pPr>
            <a:r>
              <a:t>A. Calculate 25% of ₹800.</a:t>
            </a:r>
          </a:p>
          <a:p>
            <a:pPr>
              <a:spcAft>
                <a:spcPts val="900"/>
              </a:spcAft>
              <a:defRPr sz="2100"/>
            </a:pPr>
            <a:r>
              <a:t>B. Design a smart campus to improve student experience.</a:t>
            </a:r>
          </a:p>
          <a:p>
            <a:pPr>
              <a:spcAft>
                <a:spcPts val="900"/>
              </a:spcAft>
              <a:defRPr sz="2100"/>
            </a:pPr>
            <a:r>
              <a:t>C. Sort 100 student roll numbers.</a:t>
            </a:r>
          </a:p>
          <a:p>
            <a:pPr>
              <a:spcAft>
                <a:spcPts val="900"/>
              </a:spcAft>
              <a:defRPr sz="2100"/>
            </a:pPr>
            <a:r>
              <a:t>D. Reduce food wastage in the college.</a:t>
            </a:r>
          </a:p>
          <a:p>
            <a:pPr>
              <a:spcAft>
                <a:spcPts val="900"/>
              </a:spcAft>
              <a:defRPr sz="2100"/>
            </a:pPr>
            <a:r>
              <a:t>E. Find a student's attendance percentage from given attendance data.</a:t>
            </a:r>
          </a:p>
          <a:p>
            <a:pPr>
              <a:spcAft>
                <a:spcPts val="900"/>
              </a:spcAft>
              <a:defRPr sz="2100"/>
            </a:pPr>
            <a:r>
              <a:t>Ask: What makes each problem well-structured or ill-structured?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Key Takeaways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2100"/>
            </a:pPr>
            <a:r>
              <a:t>Computational Design Thinking = systematic problem understanding + logical solution design.</a:t>
            </a:r>
          </a:p>
          <a:p>
            <a:pPr>
              <a:spcAft>
                <a:spcPts val="900"/>
              </a:spcAft>
              <a:defRPr sz="2100"/>
            </a:pPr>
            <a:r>
              <a:t>Understand the problem before designing the solution.</a:t>
            </a:r>
          </a:p>
          <a:p>
            <a:pPr>
              <a:spcAft>
                <a:spcPts val="900"/>
              </a:spcAft>
              <a:defRPr sz="2100"/>
            </a:pPr>
            <a:r>
              <a:t>Well-structured problems have clear goals, inputs and rules.</a:t>
            </a:r>
          </a:p>
          <a:p>
            <a:pPr>
              <a:spcAft>
                <a:spcPts val="900"/>
              </a:spcAft>
              <a:defRPr sz="2100"/>
            </a:pPr>
            <a:r>
              <a:t>III-structured problems involve ambiguity, uncertainty and multiple possible solutions.</a:t>
            </a:r>
          </a:p>
          <a:p>
            <a:pPr>
              <a:spcAft>
                <a:spcPts val="900"/>
              </a:spcAft>
              <a:defRPr sz="2100"/>
            </a:pPr>
            <a:r>
              <a:t>The nature of the problem determines the problem-solving strategy.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Think &amp; Discuss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2100"/>
            </a:pPr>
            <a:r>
              <a:t>Is designing a college timetable well-structured or ill-structured?</a:t>
            </a:r>
          </a:p>
          <a:p>
            <a:pPr>
              <a:spcAft>
                <a:spcPts val="900"/>
              </a:spcAft>
              <a:defRPr sz="2100"/>
            </a:pPr>
            <a:r>
              <a:t>Can an ill-structured problem become well-structured?</a:t>
            </a:r>
          </a:p>
          <a:p>
            <a:pPr>
              <a:spcAft>
                <a:spcPts val="900"/>
              </a:spcAft>
              <a:defRPr sz="2100"/>
            </a:pPr>
            <a:r>
              <a:t>Why can't every real-world problem be solved using one fixed algorithm?</a:t>
            </a:r>
          </a:p>
          <a:p>
            <a:pPr>
              <a:spcAft>
                <a:spcPts val="900"/>
              </a:spcAft>
              <a:defRPr sz="2100"/>
            </a:pPr>
            <a:r>
              <a:t>What information would you need before designing a solution to a real college problem?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Learning Objectives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2100"/>
            </a:pPr>
            <a:r>
              <a:t>Understand Computational Design Thinking.</a:t>
            </a:r>
          </a:p>
          <a:p>
            <a:pPr>
              <a:spcAft>
                <a:spcPts val="900"/>
              </a:spcAft>
              <a:defRPr sz="2100"/>
            </a:pPr>
            <a:r>
              <a:t>Understand the nature of problems.</a:t>
            </a:r>
          </a:p>
          <a:p>
            <a:pPr>
              <a:spcAft>
                <a:spcPts val="900"/>
              </a:spcAft>
              <a:defRPr sz="2100"/>
            </a:pPr>
            <a:r>
              <a:t>Differentiate well-structured and III-structured problems.</a:t>
            </a:r>
          </a:p>
          <a:p>
            <a:pPr>
              <a:spcAft>
                <a:spcPts val="900"/>
              </a:spcAft>
              <a:defRPr sz="2100"/>
            </a:pPr>
            <a:r>
              <a:t>Identify real-world examples of both types.</a:t>
            </a:r>
          </a:p>
          <a:p>
            <a:pPr>
              <a:spcAft>
                <a:spcPts val="900"/>
              </a:spcAft>
              <a:defRPr sz="2100"/>
            </a:pPr>
            <a:r>
              <a:t>Choose an appropriate problem-solving approach.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What is Computational Design Thinking?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2100"/>
            </a:pPr>
            <a:r>
              <a:t>A systematic way of understanding and solving problems using logical and computational thinking.</a:t>
            </a:r>
          </a:p>
          <a:p>
            <a:pPr>
              <a:spcAft>
                <a:spcPts val="900"/>
              </a:spcAft>
              <a:defRPr sz="2100"/>
            </a:pPr>
            <a:r>
              <a:t>It combines problem understanding, decomposition, solution design and step-by-step representation.</a:t>
            </a:r>
          </a:p>
          <a:p>
            <a:pPr>
              <a:spcAft>
                <a:spcPts val="900"/>
              </a:spcAft>
              <a:defRPr sz="2100"/>
            </a:pPr>
            <a:r>
              <a:t>Simple flow: Understand → Break Down → Think → Design → Represent → Evaluate.</a:t>
            </a:r>
          </a:p>
          <a:p>
            <a:pPr>
              <a:spcAft>
                <a:spcPts val="900"/>
              </a:spcAft>
              <a:defRPr sz="2100"/>
            </a:pPr>
            <a:r>
              <a:t>The aim is to create a logical, practical and explainable solution.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Simple Real-Life Example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2100"/>
            </a:pPr>
            <a:r>
              <a:t>Problem: Students face a long queue in the college canteen.</a:t>
            </a:r>
          </a:p>
          <a:p>
            <a:pPr>
              <a:spcAft>
                <a:spcPts val="900"/>
              </a:spcAft>
              <a:defRPr sz="2100"/>
            </a:pPr>
            <a:r>
              <a:t>Understand: When is the queue longest? What causes delay?</a:t>
            </a:r>
          </a:p>
          <a:p>
            <a:pPr>
              <a:spcAft>
                <a:spcPts val="900"/>
              </a:spcAft>
              <a:defRPr sz="2100"/>
            </a:pPr>
            <a:r>
              <a:t>Break down: Ordering, payment, preparation and collection.</a:t>
            </a:r>
          </a:p>
          <a:p>
            <a:pPr>
              <a:spcAft>
                <a:spcPts val="900"/>
              </a:spcAft>
              <a:defRPr sz="2100"/>
            </a:pPr>
            <a:r>
              <a:t>Generate solutions: More counters, token system or online ordering.</a:t>
            </a:r>
          </a:p>
          <a:p>
            <a:pPr>
              <a:spcAft>
                <a:spcPts val="900"/>
              </a:spcAft>
              <a:defRPr sz="2100"/>
            </a:pPr>
            <a:r>
              <a:t>Represent the solution using steps, an algorithm or flowchart.</a:t>
            </a:r>
          </a:p>
          <a:p>
            <a:pPr>
              <a:spcAft>
                <a:spcPts val="900"/>
              </a:spcAft>
              <a:defRPr sz="2100"/>
            </a:pPr>
            <a:r>
              <a:t>Evaluate whether the new process reduces waiting time.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What is a Problem?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2100"/>
            </a:pPr>
            <a:r>
              <a:t>A problem is a situation in which we have a goal, but the path to reach that goal is not immediately known.</a:t>
            </a:r>
          </a:p>
          <a:p>
            <a:pPr>
              <a:spcAft>
                <a:spcPts val="900"/>
              </a:spcAft>
              <a:defRPr sz="2100"/>
            </a:pPr>
            <a:r>
              <a:t>Problem-solving starts by identifying the current situation, desired goal and constraints.</a:t>
            </a:r>
          </a:p>
          <a:p>
            <a:pPr>
              <a:spcAft>
                <a:spcPts val="900"/>
              </a:spcAft>
              <a:defRPr sz="2100"/>
            </a:pPr>
            <a:r>
              <a:t>Different problems have different levels of clarity, information and possible solutions.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Nature of Problems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2100"/>
            </a:pPr>
            <a:r>
              <a:t>Some problems have a clear goal, known inputs, fixed rules and a predictable solution path.</a:t>
            </a:r>
          </a:p>
          <a:p>
            <a:pPr>
              <a:spcAft>
                <a:spcPts val="900"/>
              </a:spcAft>
              <a:defRPr sz="2100"/>
            </a:pPr>
            <a:r>
              <a:t>Other problems may have incomplete information, multiple stakeholders, competing goals and many possible solutions.</a:t>
            </a:r>
          </a:p>
          <a:p>
            <a:pPr>
              <a:spcAft>
                <a:spcPts val="900"/>
              </a:spcAft>
              <a:defRPr sz="2100"/>
            </a:pPr>
            <a:r>
              <a:t>Therefore, problems can broadly be understood as Well-Structured and III-Structured.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Well-Structured Problems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2100"/>
            </a:pPr>
            <a:r>
              <a:t>Goal is clearly defined.</a:t>
            </a:r>
          </a:p>
          <a:p>
            <a:pPr>
              <a:spcAft>
                <a:spcPts val="900"/>
              </a:spcAft>
              <a:defRPr sz="2100"/>
            </a:pPr>
            <a:r>
              <a:t>Inputs and constraints are known.</a:t>
            </a:r>
          </a:p>
          <a:p>
            <a:pPr>
              <a:spcAft>
                <a:spcPts val="900"/>
              </a:spcAft>
              <a:defRPr sz="2100"/>
            </a:pPr>
            <a:r>
              <a:t>Rules, formulas or procedures are available.</a:t>
            </a:r>
          </a:p>
          <a:p>
            <a:pPr>
              <a:spcAft>
                <a:spcPts val="900"/>
              </a:spcAft>
              <a:defRPr sz="2100"/>
            </a:pPr>
            <a:r>
              <a:t>Usually has one definite or objectively verifiable answer.</a:t>
            </a:r>
          </a:p>
          <a:p>
            <a:pPr>
              <a:spcAft>
                <a:spcPts val="900"/>
              </a:spcAft>
              <a:defRPr sz="2100"/>
            </a:pPr>
            <a:r>
              <a:t>Solution can often be represented as an algorithm.</a:t>
            </a:r>
          </a:p>
          <a:p>
            <a:pPr>
              <a:spcAft>
                <a:spcPts val="900"/>
              </a:spcAft>
              <a:defRPr sz="2100"/>
            </a:pPr>
            <a:r>
              <a:t>Example: Calculate the percentage of five given marks.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III-Structured Problems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2100"/>
            </a:pPr>
            <a:r>
              <a:t>Goal may be unclear or open to interpretation.</a:t>
            </a:r>
          </a:p>
          <a:p>
            <a:pPr>
              <a:spcAft>
                <a:spcPts val="900"/>
              </a:spcAft>
              <a:defRPr sz="2100"/>
            </a:pPr>
            <a:r>
              <a:t>Information may be incomplete or uncertain.</a:t>
            </a:r>
          </a:p>
          <a:p>
            <a:pPr>
              <a:spcAft>
                <a:spcPts val="900"/>
              </a:spcAft>
              <a:defRPr sz="2100"/>
            </a:pPr>
            <a:r>
              <a:t>Multiple constraints and stakeholders may exist.</a:t>
            </a:r>
          </a:p>
          <a:p>
            <a:pPr>
              <a:spcAft>
                <a:spcPts val="900"/>
              </a:spcAft>
              <a:defRPr sz="2100"/>
            </a:pPr>
            <a:r>
              <a:t>Several solutions may be acceptable.</a:t>
            </a:r>
          </a:p>
          <a:p>
            <a:pPr>
              <a:spcAft>
                <a:spcPts val="900"/>
              </a:spcAft>
              <a:defRPr sz="2100"/>
            </a:pPr>
            <a:r>
              <a:t>Requires judgment, creativity, design thinking and evaluation.</a:t>
            </a:r>
          </a:p>
          <a:p>
            <a:pPr>
              <a:spcAft>
                <a:spcPts val="900"/>
              </a:spcAft>
              <a:defRPr sz="2100"/>
            </a:pPr>
            <a:r>
              <a:t>Example: How can a college improve student engagement?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Well-Structured vs III-Structured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2100"/>
            </a:pPr>
            <a:r>
              <a:t>Well-Structured: Clear goal, known data, fixed rules, definite answer, algorithm-friendly.</a:t>
            </a:r>
          </a:p>
          <a:p>
            <a:pPr>
              <a:spcAft>
                <a:spcPts val="900"/>
              </a:spcAft>
              <a:defRPr sz="2100"/>
            </a:pPr>
            <a:r>
              <a:t>III-Structured: Ambiguous goal, incomplete data, changing constraints, multiple acceptable answers.</a:t>
            </a:r>
          </a:p>
          <a:p>
            <a:pPr>
              <a:spcAft>
                <a:spcPts val="900"/>
              </a:spcAft>
              <a:defRPr sz="2100"/>
            </a:pPr>
            <a:r>
              <a:t>Well-structured problems emphasize accuracy and efficiency.</a:t>
            </a:r>
          </a:p>
          <a:p>
            <a:pPr>
              <a:spcAft>
                <a:spcPts val="900"/>
              </a:spcAft>
              <a:defRPr sz="2100"/>
            </a:pPr>
            <a:r>
              <a:t>III-structured problems emphasize creativity, judgment, trade-offs and iteration.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