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D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52560" y="731520"/>
            <a:ext cx="2103120" cy="914400"/>
          </a:xfrm>
          <a:prstGeom prst="round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9692640" y="1828800"/>
            <a:ext cx="1371600" cy="1371600"/>
          </a:xfrm>
          <a:prstGeom prst="round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8503920" y="3840480"/>
            <a:ext cx="2560320" cy="1005840"/>
          </a:xfrm>
          <a:prstGeom prst="round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40080" y="5212080"/>
            <a:ext cx="2743200" cy="320040"/>
          </a:xfrm>
          <a:prstGeom prst="round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AACDF0"/>
                </a:solidFill>
                <a:latin typeface="Aptos"/>
              </a:defRPr>
            </a:pPr>
            <a:r>
              <a:t>UNIT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508760"/>
            <a:ext cx="78638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Aptos"/>
              </a:defRPr>
            </a:pPr>
            <a:r>
              <a:t>Computer Fundamentals</a:t>
            </a:r>
            <a:br/>
            <a:r>
              <a:t>&amp; Basics of 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3756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0">
                <a:solidFill>
                  <a:srgbClr val="DCE6F2"/>
                </a:solidFill>
                <a:latin typeface="Aptos"/>
              </a:defRPr>
            </a:pPr>
            <a:r>
              <a:t>Beginner-friendly classroom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3977639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B4D2EB"/>
                </a:solidFill>
                <a:latin typeface="Aptos"/>
              </a:defRPr>
            </a:pPr>
            <a:r>
              <a:t>CSE • 1st Year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480060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D2DCEB"/>
                </a:solidFill>
                <a:latin typeface="Aptos"/>
              </a:defRPr>
            </a:pPr>
            <a:r>
              <a:t>Computer Fundamentals • Algorithms • Operating Systems • C Programming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RAM, ROM and Secondary Storage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MEMORY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34747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234440"/>
            <a:ext cx="73152" cy="192024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38074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56232"/>
            <a:ext cx="3090672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Temporary working memory. Data is normally lost when power is turned off.</a:t>
            </a:r>
            <a:br/>
            <a:r>
              <a:t>Example: a running C program uses RAM.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234440"/>
            <a:ext cx="34747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234440"/>
            <a:ext cx="73152" cy="192024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38074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ROM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856232"/>
            <a:ext cx="3090672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Non-volatile memory used to keep important firmware/start-up instructions.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234440"/>
            <a:ext cx="34747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234440"/>
            <a:ext cx="73152" cy="192024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38074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SSD / HDD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856232"/>
            <a:ext cx="3090672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Non-volatile secondary storage used for files, applications and the operating system.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023360"/>
            <a:ext cx="102412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92D50"/>
                </a:solidFill>
                <a:latin typeface="Aptos"/>
              </a:defRPr>
            </a:pPr>
            <a:r>
              <a:t>Easy idea: RAM is the desk you work on; storage is the cupboard where you keep things.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What is an Operating System?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OPERATING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65836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6459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6217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Definition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619963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An Operating System (OS) is system software that manages computer hardware and provides a convenient environment for applications.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98079" y="1143000"/>
            <a:ext cx="4023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498079" y="1143000"/>
            <a:ext cx="73152" cy="16459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699248" y="1289304"/>
            <a:ext cx="36576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Examples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99248" y="1764792"/>
            <a:ext cx="363931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>
                <a:solidFill>
                  <a:srgbClr val="232A34"/>
                </a:solidFill>
                <a:latin typeface="Aptos"/>
              </a:defRPr>
            </a:pPr>
            <a:r>
              <a:t>Windows • Linux • macOS • Android • iOS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33756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92D50"/>
                </a:solidFill>
                <a:latin typeface="Aptos"/>
              </a:defRPr>
            </a:pPr>
            <a:r>
              <a:t>Think of the OS as a manager between the user/applications and hardware.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31920" y="4160520"/>
            <a:ext cx="4297680" cy="47548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User / Apps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080760" y="4645152"/>
            <a:ext cx="0" cy="13716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931920" y="4800600"/>
            <a:ext cx="4297680" cy="47548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Operating System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080760" y="5285232"/>
            <a:ext cx="0" cy="13716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931920" y="5440679"/>
            <a:ext cx="4297680" cy="47548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Hardware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Main Functions of an 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OPERATING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4173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Process Management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Creates, schedules and controls running programs/processes.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09728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097280"/>
            <a:ext cx="73152" cy="14173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24358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Memory Management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71907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Keeps track of memory use and gives memory to programs when needed.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09728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097280"/>
            <a:ext cx="73152" cy="141732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24358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File Management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71907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Organizes files/folders and controls storage access.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278892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40080" y="2788920"/>
            <a:ext cx="73152" cy="141732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41247" y="29352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Device Management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341071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Coordinates devices such as keyboard, printer, disk and network.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43400" y="278892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343400" y="2788920"/>
            <a:ext cx="73152" cy="1417320"/>
          </a:xfrm>
          <a:prstGeom prst="rect">
            <a:avLst/>
          </a:prstGeom>
          <a:solidFill>
            <a:srgbClr val="BE4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44568" y="29352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Security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44568" y="341071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Controls access, users and permissions.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46720" y="278892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046720" y="2788920"/>
            <a:ext cx="73152" cy="141732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247888" y="29352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User Interface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47888" y="3410712"/>
            <a:ext cx="309067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Provides CLI or GUI so users can interact with the computer.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" y="489204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These functions work together to make the computer usable and organized.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Types of Operating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OPERATING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Batch OS — jobs are collected and processed in batches with little user interaction.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Time-sharing / Multitasking OS — CPU time is shared among multiple tasks.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Real-time OS — gives responses within strict time limits; common in control systems.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Distributed OS — coordinates resources across multiple connected computers.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Embedded OS — designed for devices with limited resources and a specific purpose.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Mobile OS — designed for smartphones/tablets.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Program Fundamentals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PROGRAMS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34747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55448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Program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30906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A sequence of instructions written to make a computer perform a task.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143000"/>
            <a:ext cx="34747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143000"/>
            <a:ext cx="73152" cy="155448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Programming Language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764792"/>
            <a:ext cx="30906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A formal language used to write programs that humans can understand and computers can execute after translation.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143000"/>
            <a:ext cx="34747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143000"/>
            <a:ext cx="73152" cy="155448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Software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764792"/>
            <a:ext cx="309067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A collection of programs and related data that provides useful functionality.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429000"/>
            <a:ext cx="10241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Example: A calculator app is software; its source code contains the instructions that implement the calculator.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Compiling vs Interpreting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PROGRAMS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8288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Compiler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501091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Translates the source program into machine/object code before execution. Compilation may report many errors together.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143000"/>
            <a:ext cx="525780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143000"/>
            <a:ext cx="73152" cy="18288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893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Interpreter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64792"/>
            <a:ext cx="487375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Reads and executes the program through an interpreter, often statement by statement. Errors can stop execution at the point encountered.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4290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Simple idea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3337560"/>
            <a:ext cx="80467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2A5C91"/>
                </a:solidFill>
                <a:latin typeface="Aptos"/>
              </a:defRPr>
            </a:pPr>
            <a:r>
              <a:t>Compiler: Translate first → Run</a:t>
            </a:r>
            <a:br/>
            <a:r>
              <a:t>Interpreter: Translate/execute while running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70916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5F6976"/>
                </a:solidFill>
                <a:latin typeface="Aptos"/>
              </a:defRPr>
            </a:pPr>
            <a:r>
              <a:t>Real languages and modern tools may use combinations of compilation, interpretation and runtime compilation.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Linking and Loading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PROGRAMS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240280"/>
            <a:ext cx="1920240" cy="731520"/>
          </a:xfrm>
          <a:prstGeom prst="roundRect">
            <a:avLst/>
          </a:prstGeom>
          <a:solidFill>
            <a:srgbClr val="E1EFFC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Source Code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63240" y="2240280"/>
            <a:ext cx="210312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Compiler / Assembler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23560" y="2240280"/>
            <a:ext cx="18288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Object 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18120" y="2240280"/>
            <a:ext cx="155448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Linker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38360" y="2240280"/>
            <a:ext cx="1554480" cy="731520"/>
          </a:xfrm>
          <a:prstGeom prst="roundRect">
            <a:avLst/>
          </a:prstGeom>
          <a:solidFill>
            <a:srgbClr val="E8F6EC"/>
          </a:solidFill>
          <a:ln w="19050">
            <a:solidFill>
              <a:srgbClr val="367D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Executable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651760" y="2606040"/>
            <a:ext cx="4114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166360" y="2606040"/>
            <a:ext cx="45720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452360" y="2606040"/>
            <a:ext cx="36576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9372600" y="2606040"/>
            <a:ext cx="36576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005840" y="3794760"/>
            <a:ext cx="484632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005840" y="3794760"/>
            <a:ext cx="73152" cy="128016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207008" y="3941064"/>
            <a:ext cx="448055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Linking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07008" y="4416552"/>
            <a:ext cx="446227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Combines object code with required libraries and other object files.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55080" y="3794760"/>
            <a:ext cx="484632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55080" y="3794760"/>
            <a:ext cx="73152" cy="128016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56248" y="3941064"/>
            <a:ext cx="448055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Loading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56248" y="4416552"/>
            <a:ext cx="446227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Places the executable program into main memory so the CPU can run it.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Developing a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PROGRAMS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1. Understand the problem — clearly identify input, processing and output.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2. Design the solution — write an algorithm or flowchart.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3. Code — convert the design into a programming language.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4. Compile / run — translate and execute the program.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5. Test — check normal, boundary and incorrect inputs.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6. Debug — find and correct errors.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7. Document and maintain — make the program understandable and update it when requirements change.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Software Development — Simple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PROGRAMS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Requirement</a:t>
            </a:r>
            <a:br/>
            <a:r>
              <a:t>What is needed?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194560" y="2423160"/>
            <a:ext cx="256032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487168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Design</a:t>
            </a:r>
            <a:br/>
            <a:r>
              <a:t>How will it work?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133088" y="2423160"/>
            <a:ext cx="256032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425696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Implementation</a:t>
            </a:r>
            <a:br/>
            <a:r>
              <a:t>Write code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071616" y="2423160"/>
            <a:ext cx="256032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6364224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Testing</a:t>
            </a:r>
            <a:br/>
            <a:r>
              <a:t>Does it work?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8010144" y="2423160"/>
            <a:ext cx="256031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8302752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D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Deployment</a:t>
            </a:r>
            <a:br/>
            <a:r>
              <a:t>Put it into use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9948672" y="2423160"/>
            <a:ext cx="256032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10241280" y="1920240"/>
            <a:ext cx="1645920" cy="1005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E4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Maintenance</a:t>
            </a:r>
            <a:br/>
            <a:r>
              <a:t>Improve/fix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388620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5F6976"/>
                </a:solidFill>
                <a:latin typeface="Aptos"/>
              </a:defRPr>
            </a:pPr>
            <a:r>
              <a:t>Different software processes may use different models, but these activities are common.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What is an Algorithm?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649224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6459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61264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92D50"/>
                </a:solidFill>
                <a:latin typeface="Aptos"/>
              </a:defRPr>
            </a:pPr>
            <a:r>
              <a:t>Easy definition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610819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>
                <a:solidFill>
                  <a:srgbClr val="232A34"/>
                </a:solidFill>
                <a:latin typeface="Aptos"/>
              </a:defRPr>
            </a:pPr>
            <a:r>
              <a:t>An algorithm is a finite, clear sequence of steps used to solve a problem.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52360" y="1143000"/>
            <a:ext cx="40690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452360" y="1143000"/>
            <a:ext cx="73152" cy="16459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653528" y="1289304"/>
            <a:ext cx="37033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Good algorithm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3528" y="1764792"/>
            <a:ext cx="368503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Steps should be clear, ordered, finite, and should lead to the required result.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429000"/>
            <a:ext cx="102412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Everyday example: Making tea</a:t>
            </a:r>
            <a:br/>
            <a:r>
              <a:t>1. Boil water → 2. Add tea → 3. Add milk/sugar → 4. Boil → 5. Serve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61772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5F6976"/>
                </a:solidFill>
                <a:latin typeface="Aptos"/>
              </a:defRPr>
            </a:pPr>
            <a:r>
              <a:t>Programming algorithms describe the logic before we write the actual code.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Unit 1: What We Will 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OVERVIEW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Computer basics: definition, classification and anatomy of a computer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Memory hierarchy and a simple view of how memory is used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Operating System (OS): purpose, main functions and basic types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Program fundamentals: languages, compiling, interpreting, linking and loading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Algorithms: step method, pseudocode and flowcharts with easy examples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Structured programming and software development basics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C basics: program structure, tokens, data types, variables, constants and operators</a:t>
            </a:r>
          </a:p>
          <a:p>
            <a:pPr>
              <a:spcAft>
                <a:spcPts val="900"/>
              </a:spcAft>
              <a:defRPr sz="1900">
                <a:solidFill>
                  <a:srgbClr val="232A34"/>
                </a:solidFill>
                <a:latin typeface="Aptos"/>
              </a:defRPr>
            </a:pPr>
            <a:r>
              <a:t>Expression evaluation: precedence, associativity and type conversion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Example Algorithm: Add Two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005840"/>
            <a:ext cx="10789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92D50"/>
                </a:solidFill>
                <a:latin typeface="Aptos"/>
              </a:defRPr>
            </a:pPr>
            <a:r>
              <a:t>Problem: Read two numbers and display their sum.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86200" y="1783080"/>
            <a:ext cx="4389120" cy="5669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Start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080760" y="2359152"/>
            <a:ext cx="0" cy="201168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886200" y="2587752"/>
            <a:ext cx="4389120" cy="5669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Read A and B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080760" y="3163824"/>
            <a:ext cx="0" cy="201167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886200" y="3392424"/>
            <a:ext cx="4389120" cy="5669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SUM = A + B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080760" y="3968496"/>
            <a:ext cx="0" cy="201167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886200" y="4197096"/>
            <a:ext cx="4389120" cy="5669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Display SUM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080760" y="4773168"/>
            <a:ext cx="0" cy="201168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886200" y="5001768"/>
            <a:ext cx="4389120" cy="5669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E4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62356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5F6976"/>
                </a:solidFill>
                <a:latin typeface="Aptos"/>
              </a:defRPr>
            </a:pPr>
            <a:r>
              <a:t>This same logic can be represented using steps, pseudocode, a flowchart, and finally C code.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Ways to State an Algorithm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88720"/>
            <a:ext cx="73152" cy="18288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3350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Step / Natural Language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10512"/>
            <a:ext cx="309067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Numbered instructions written in simple English.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1887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188720"/>
            <a:ext cx="73152" cy="18288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3350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Pseudocode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810512"/>
            <a:ext cx="309067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Structured, code-like statements without strict programming-language syntax.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1887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188720"/>
            <a:ext cx="73152" cy="182880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33502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Flowchart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810512"/>
            <a:ext cx="309067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Uses standard symbols and arrows to show the flow of logic visually.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79476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All three describe the same logic. The choice depends on what is easiest to understand.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Algorithm — Step Method 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96012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92D50"/>
                </a:solidFill>
                <a:latin typeface="Aptos"/>
              </a:defRPr>
            </a:pPr>
            <a:r>
              <a:t>Problem: Find the area of a rectangle.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00200"/>
            <a:ext cx="9966960" cy="347472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A34"/>
                </a:solidFill>
                <a:latin typeface="Aptos"/>
              </a:defRPr>
            </a:pPr>
            <a:r>
              <a:t>Step 1: Start.</a:t>
            </a:r>
          </a:p>
          <a:p>
            <a:pPr>
              <a:spcAft>
                <a:spcPts val="900"/>
              </a:spcAft>
              <a:defRPr sz="2000">
                <a:solidFill>
                  <a:srgbClr val="232A34"/>
                </a:solidFill>
                <a:latin typeface="Aptos"/>
              </a:defRPr>
            </a:pPr>
            <a:r>
              <a:t>Step 2: Read length L and breadth B.</a:t>
            </a:r>
          </a:p>
          <a:p>
            <a:pPr>
              <a:spcAft>
                <a:spcPts val="900"/>
              </a:spcAft>
              <a:defRPr sz="2000">
                <a:solidFill>
                  <a:srgbClr val="232A34"/>
                </a:solidFill>
                <a:latin typeface="Aptos"/>
              </a:defRPr>
            </a:pPr>
            <a:r>
              <a:t>Step 3: Calculate Area = L × B.</a:t>
            </a:r>
          </a:p>
          <a:p>
            <a:pPr>
              <a:spcAft>
                <a:spcPts val="900"/>
              </a:spcAft>
              <a:defRPr sz="2000">
                <a:solidFill>
                  <a:srgbClr val="232A34"/>
                </a:solidFill>
                <a:latin typeface="Aptos"/>
              </a:defRPr>
            </a:pPr>
            <a:r>
              <a:t>Step 4: Display Area.</a:t>
            </a:r>
          </a:p>
          <a:p>
            <a:pPr>
              <a:spcAft>
                <a:spcPts val="900"/>
              </a:spcAft>
              <a:defRPr sz="2000">
                <a:solidFill>
                  <a:srgbClr val="232A34"/>
                </a:solidFill>
                <a:latin typeface="Aptos"/>
              </a:defRPr>
            </a:pPr>
            <a:r>
              <a:t>Step 5: Stop.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34924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227D78"/>
                </a:solidFill>
                <a:latin typeface="Aptos"/>
              </a:defRPr>
            </a:pPr>
            <a:r>
              <a:t>Example: L = 5, B = 3 → Area = 5 × 3 = 15 square units.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Pseudocode — Rules &amp; 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539496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3716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Common words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5010912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START, INPUT/READ, SET/COMPUTE, IF/ELSE, DISPLAY/PRINT, STOP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051560"/>
            <a:ext cx="5257800" cy="301752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46520" y="1161288"/>
            <a:ext cx="4892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Pseudocode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1554480"/>
            <a:ext cx="489204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START</a:t>
            </a:r>
            <a:br/>
            <a:r>
              <a:t>READ L, B</a:t>
            </a:r>
            <a:br/>
            <a:r>
              <a:t>AREA = L * B</a:t>
            </a:r>
            <a:br/>
            <a:r>
              <a:t>PRINT AREA</a:t>
            </a:r>
            <a:br/>
            <a:r>
              <a:t>STOP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526280"/>
            <a:ext cx="10515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Pseudocode is not required to follow C syntax exactly. Its goal is to make logic easy to understand.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Flowchart — Symbols / Shapes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26</a:t>
            </a:r>
          </a:p>
        </p:txBody>
      </p:sp>
      <p:sp>
        <p:nvSpPr>
          <p:cNvPr id="7" name="Oval 6"/>
          <p:cNvSpPr/>
          <p:nvPr/>
        </p:nvSpPr>
        <p:spPr>
          <a:xfrm>
            <a:off x="594360" y="1325880"/>
            <a:ext cx="1874519" cy="77724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Oval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267712"/>
            <a:ext cx="187451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2A34"/>
                </a:solidFill>
                <a:latin typeface="Aptos"/>
              </a:defRPr>
            </a:pPr>
            <a:r>
              <a:t>Start / Stop</a:t>
            </a:r>
          </a:p>
        </p:txBody>
      </p:sp>
      <p:sp>
        <p:nvSpPr>
          <p:cNvPr id="9" name="Rectangle 8"/>
          <p:cNvSpPr/>
          <p:nvPr/>
        </p:nvSpPr>
        <p:spPr>
          <a:xfrm>
            <a:off x="2898648" y="1325880"/>
            <a:ext cx="1874519" cy="777240"/>
          </a:xfrm>
          <a:prstGeom prst="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Rectangle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8648" y="2267712"/>
            <a:ext cx="187451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2A34"/>
                </a:solidFill>
                <a:latin typeface="Aptos"/>
              </a:defRPr>
            </a:pPr>
            <a:r>
              <a:t>Process / calculation</a:t>
            </a:r>
          </a:p>
        </p:txBody>
      </p:sp>
      <p:sp>
        <p:nvSpPr>
          <p:cNvPr id="11" name="Parallelogram 10"/>
          <p:cNvSpPr/>
          <p:nvPr/>
        </p:nvSpPr>
        <p:spPr>
          <a:xfrm>
            <a:off x="5202936" y="1325880"/>
            <a:ext cx="1874519" cy="77724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Parallelogram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936" y="2267712"/>
            <a:ext cx="187451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2A34"/>
                </a:solidFill>
                <a:latin typeface="Aptos"/>
              </a:defRPr>
            </a:pPr>
            <a:r>
              <a:t>Input / Output</a:t>
            </a:r>
          </a:p>
        </p:txBody>
      </p:sp>
      <p:sp>
        <p:nvSpPr>
          <p:cNvPr id="13" name="Diamond 12"/>
          <p:cNvSpPr/>
          <p:nvPr/>
        </p:nvSpPr>
        <p:spPr>
          <a:xfrm>
            <a:off x="7507224" y="1325880"/>
            <a:ext cx="1874519" cy="77724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Diamond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07224" y="2267712"/>
            <a:ext cx="187451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2A34"/>
                </a:solidFill>
                <a:latin typeface="Aptos"/>
              </a:defRPr>
            </a:pPr>
            <a:r>
              <a:t>Decision / condition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9811512" y="1325880"/>
            <a:ext cx="1874519" cy="777240"/>
          </a:xfrm>
          <a:prstGeom prst="rightArrow">
            <a:avLst/>
          </a:prstGeom>
          <a:solidFill>
            <a:srgbClr val="FFFFFF"/>
          </a:solidFill>
          <a:ln w="19050">
            <a:solidFill>
              <a:srgbClr val="5F6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Arrow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11512" y="2267712"/>
            <a:ext cx="187451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2A34"/>
                </a:solidFill>
                <a:latin typeface="Aptos"/>
              </a:defRPr>
            </a:pPr>
            <a:r>
              <a:t>Direction of flow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65760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Rule of thumb: read a flowchart from top to bottom (or left to right) by following arrows.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38912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5F6976"/>
                </a:solidFill>
                <a:latin typeface="Aptos"/>
              </a:defRPr>
            </a:pPr>
            <a:r>
              <a:t>Connector symbols may also be used when a flowchart is large and the flow must continue elsewhere.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Flowchart Example: Add Two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27</a:t>
            </a:r>
          </a:p>
        </p:txBody>
      </p:sp>
      <p:sp>
        <p:nvSpPr>
          <p:cNvPr id="7" name="Oval 6"/>
          <p:cNvSpPr/>
          <p:nvPr/>
        </p:nvSpPr>
        <p:spPr>
          <a:xfrm>
            <a:off x="4572000" y="914400"/>
            <a:ext cx="2926080" cy="59436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START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035040" y="1508760"/>
            <a:ext cx="0" cy="32004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rallelogram 8"/>
          <p:cNvSpPr/>
          <p:nvPr/>
        </p:nvSpPr>
        <p:spPr>
          <a:xfrm>
            <a:off x="4343400" y="1828800"/>
            <a:ext cx="3383280" cy="64008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Input A, B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035040" y="2468880"/>
            <a:ext cx="0" cy="32004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343400" y="2788920"/>
            <a:ext cx="3383280" cy="640080"/>
          </a:xfrm>
          <a:prstGeom prst="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SUM = A + B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035040" y="3429000"/>
            <a:ext cx="0" cy="320039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arallelogram 12"/>
          <p:cNvSpPr/>
          <p:nvPr/>
        </p:nvSpPr>
        <p:spPr>
          <a:xfrm>
            <a:off x="4343400" y="3749039"/>
            <a:ext cx="3383280" cy="64008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Display SUM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035040" y="4389120"/>
            <a:ext cx="0" cy="32004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572000" y="4709160"/>
            <a:ext cx="2926080" cy="59436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E4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STOP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669280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5F6976"/>
                </a:solidFill>
                <a:latin typeface="Aptos"/>
              </a:defRPr>
            </a:pPr>
            <a:r>
              <a:t>Notice: input/output uses parallelogram; calculation uses rectangle; start/stop uses oval.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Decision Flowchart 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28</a:t>
            </a:r>
          </a:p>
        </p:txBody>
      </p:sp>
      <p:sp>
        <p:nvSpPr>
          <p:cNvPr id="7" name="Oval 6"/>
          <p:cNvSpPr/>
          <p:nvPr/>
        </p:nvSpPr>
        <p:spPr>
          <a:xfrm>
            <a:off x="4572000" y="777240"/>
            <a:ext cx="2926080" cy="54864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START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035040" y="1325880"/>
            <a:ext cx="0" cy="36576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rallelogram 8"/>
          <p:cNvSpPr/>
          <p:nvPr/>
        </p:nvSpPr>
        <p:spPr>
          <a:xfrm>
            <a:off x="4663440" y="1691640"/>
            <a:ext cx="2743200" cy="59436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Input 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035040" y="2286000"/>
            <a:ext cx="0" cy="41148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iamond 10"/>
          <p:cNvSpPr/>
          <p:nvPr/>
        </p:nvSpPr>
        <p:spPr>
          <a:xfrm>
            <a:off x="4617720" y="2697480"/>
            <a:ext cx="2834640" cy="96012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N % 2 == 0 ?</a:t>
            </a:r>
          </a:p>
        </p:txBody>
      </p:sp>
      <p:cxnSp>
        <p:nvCxnSpPr>
          <p:cNvPr id="12" name="Connector 11"/>
          <p:cNvCxnSpPr/>
          <p:nvPr/>
        </p:nvCxnSpPr>
        <p:spPr>
          <a:xfrm flipH="1">
            <a:off x="3063240" y="3182112"/>
            <a:ext cx="1554480" cy="749808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46120" y="333756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367D4E"/>
                </a:solidFill>
                <a:latin typeface="Aptos"/>
              </a:defRPr>
            </a:pPr>
            <a:r>
              <a:t>YES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452360" y="3182112"/>
            <a:ext cx="1508760" cy="749808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183879" y="333756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BE4646"/>
                </a:solidFill>
                <a:latin typeface="Aptos"/>
              </a:defRPr>
            </a:pPr>
            <a:r>
              <a:t>NO</a:t>
            </a:r>
          </a:p>
        </p:txBody>
      </p:sp>
      <p:sp>
        <p:nvSpPr>
          <p:cNvPr id="16" name="Parallelogram 15"/>
          <p:cNvSpPr/>
          <p:nvPr/>
        </p:nvSpPr>
        <p:spPr>
          <a:xfrm>
            <a:off x="1920240" y="3931920"/>
            <a:ext cx="2286000" cy="64008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367D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Print EVEN</a:t>
            </a:r>
          </a:p>
        </p:txBody>
      </p:sp>
      <p:sp>
        <p:nvSpPr>
          <p:cNvPr id="17" name="Parallelogram 16"/>
          <p:cNvSpPr/>
          <p:nvPr/>
        </p:nvSpPr>
        <p:spPr>
          <a:xfrm>
            <a:off x="7955279" y="3931920"/>
            <a:ext cx="2286000" cy="640080"/>
          </a:xfrm>
          <a:prstGeom prst="parallelogram">
            <a:avLst/>
          </a:prstGeom>
          <a:solidFill>
            <a:srgbClr val="FFFFFF"/>
          </a:solidFill>
          <a:ln w="19050">
            <a:solidFill>
              <a:srgbClr val="BE4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Print ODD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3063240" y="4572000"/>
            <a:ext cx="1508760" cy="50292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H="1">
            <a:off x="7498079" y="4572000"/>
            <a:ext cx="1600201" cy="50292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572000" y="5074920"/>
            <a:ext cx="2926080" cy="54864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STOP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Strategy for Designing Algorithms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ALGORITHMS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Understand the problem: What exactly is required?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Identify input and output.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Break the problem into small steps.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Choose suitable logic: sequence, decision, or repetition.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Write the algorithm / pseudocode.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Dry-run with a small example.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Convert the tested logic into code.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Test with different inputs, including edge cases.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53212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E0822D"/>
                </a:solidFill>
                <a:latin typeface="Aptos"/>
              </a:defRPr>
            </a:pPr>
            <a:r>
              <a:t>Tip: If the algorithm is confusing, the C code will usually be confusing too.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Basics of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658368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69164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6217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What is C?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619963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C is a general-purpose, procedural programming language widely used for system software, embedded systems and learning programming fundamentals.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52360" y="1097280"/>
            <a:ext cx="406908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452360" y="1097280"/>
            <a:ext cx="73152" cy="169164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653528" y="1243584"/>
            <a:ext cx="37033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History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3528" y="1719072"/>
            <a:ext cx="368503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Developed by Dennis Ritchie at Bell Labs in the early 1970s.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3375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Why learn C?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60320" y="3246120"/>
            <a:ext cx="8229600" cy="19202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Builds strong programming fundamentals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Helps understand memory, data types and operators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Used in operating systems, embedded systems and performance-critical software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First C Program: Hello World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88720"/>
            <a:ext cx="5486400" cy="3977639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298448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Hello World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91640"/>
            <a:ext cx="2743059" cy="10926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rPr dirty="0"/>
              <a:t>#include &lt;stdio.h&gt;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GB" dirty="0" smtClean="0"/>
              <a:t>void</a:t>
            </a:r>
            <a:r>
              <a:rPr dirty="0" smtClean="0"/>
              <a:t> </a:t>
            </a:r>
            <a:r>
              <a:rPr dirty="0"/>
              <a:t>main() {</a:t>
            </a:r>
            <a:br>
              <a:rPr dirty="0"/>
            </a:br>
            <a:r>
              <a:rPr dirty="0"/>
              <a:t>    printf("Hello, World</a:t>
            </a:r>
            <a:r>
              <a:rPr dirty="0" smtClean="0"/>
              <a:t>!");</a:t>
            </a:r>
            <a:r>
              <a:rPr dirty="0"/>
              <a:t/>
            </a:r>
            <a:br>
              <a:rPr dirty="0"/>
            </a:br>
            <a:r>
              <a:rPr dirty="0"/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1234440"/>
            <a:ext cx="4754880" cy="365760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#include &lt;stdio.h&gt; → gives access to standard input/output functions.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main() → execution starts from the main function.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printf() → displays text on the screen.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return 0; → indicates successful completion.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What is a Computer?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201168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Simple definition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5010912" cy="1261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A computer is an electronic machine that accepts data, processes it according to instructions, stores it, and produces useful output.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143000"/>
            <a:ext cx="525780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143000"/>
            <a:ext cx="73152" cy="201168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893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The basic cycle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64792"/>
            <a:ext cx="4873752" cy="1261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INPUT → PROCESSING → OUTPUT</a:t>
            </a:r>
            <a:br/>
            <a:r>
              <a:t/>
            </a:r>
            <a:br/>
            <a:r>
              <a:t>Storage is used to keep data and programs for later use.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657600"/>
            <a:ext cx="10515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92D50"/>
                </a:solidFill>
                <a:latin typeface="Aptos"/>
              </a:defRPr>
            </a:pPr>
            <a:r>
              <a:t>Example: Typing 10 + 20 → CPU performs the calculation → screen shows 30.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4572000"/>
            <a:ext cx="1645920" cy="685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Input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86200" y="4572000"/>
            <a:ext cx="1645920" cy="685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Process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75120" y="4572000"/>
            <a:ext cx="1645920" cy="685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Output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464040" y="4572000"/>
            <a:ext cx="1645920" cy="685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Storage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743200" y="4910328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532120" y="4910328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8321040" y="4910328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Parts of a Simple C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5486400" cy="438912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207007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Annotated 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00200"/>
            <a:ext cx="4113627" cy="12926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rPr dirty="0"/>
              <a:t>#include &lt;stdio.h&gt;     // header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GB" dirty="0" smtClean="0"/>
              <a:t>void</a:t>
            </a:r>
            <a:r>
              <a:rPr dirty="0" smtClean="0"/>
              <a:t> </a:t>
            </a:r>
            <a:r>
              <a:rPr dirty="0"/>
              <a:t>main() {              // main function</a:t>
            </a:r>
            <a:br>
              <a:rPr dirty="0"/>
            </a:br>
            <a:r>
              <a:rPr dirty="0"/>
              <a:t>    int a = 10;            // declaration</a:t>
            </a:r>
            <a:br>
              <a:rPr dirty="0"/>
            </a:br>
            <a:r>
              <a:rPr dirty="0"/>
              <a:t>    printf("%d", a);       // </a:t>
            </a:r>
            <a:r>
              <a:rPr dirty="0" smtClean="0"/>
              <a:t>output</a:t>
            </a:r>
            <a:r>
              <a:rPr dirty="0"/>
              <a:t/>
            </a:r>
            <a:br>
              <a:rPr dirty="0"/>
            </a:br>
            <a:r>
              <a:rPr dirty="0"/>
              <a:t>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37960" y="1097280"/>
            <a:ext cx="466344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537960" y="1097280"/>
            <a:ext cx="73152" cy="11430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39128" y="1243584"/>
            <a:ext cx="42976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92D50"/>
                </a:solidFill>
                <a:latin typeface="Aptos"/>
              </a:defRPr>
            </a:pPr>
            <a:r>
              <a:t>Header file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39128" y="1719072"/>
            <a:ext cx="4279392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32A34"/>
                </a:solidFill>
                <a:latin typeface="Aptos"/>
              </a:defRPr>
            </a:pPr>
            <a:r>
              <a:t>Contains declarations for library functions.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37960" y="2468880"/>
            <a:ext cx="466344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537960" y="2468880"/>
            <a:ext cx="73152" cy="11430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739128" y="2615184"/>
            <a:ext cx="42976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92D50"/>
                </a:solidFill>
                <a:latin typeface="Aptos"/>
              </a:defRPr>
            </a:pPr>
            <a:r>
              <a:t>Function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39128" y="3090672"/>
            <a:ext cx="4279392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32A34"/>
                </a:solidFill>
                <a:latin typeface="Aptos"/>
              </a:defRPr>
            </a:pPr>
            <a:r>
              <a:t>A named block of code that performs a task.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37960" y="3840480"/>
            <a:ext cx="466344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537960" y="3840480"/>
            <a:ext cx="73152" cy="114300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739128" y="3986784"/>
            <a:ext cx="42976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92D50"/>
                </a:solidFill>
                <a:latin typeface="Aptos"/>
              </a:defRPr>
            </a:pPr>
            <a:r>
              <a:t>Statement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9128" y="4462272"/>
            <a:ext cx="4279392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32A34"/>
                </a:solidFill>
                <a:latin typeface="Aptos"/>
              </a:defRPr>
            </a:pPr>
            <a:r>
              <a:t>An instruction such as a declaration, assignment or function call.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Comments, Statements and Blocks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34747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6459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Single-line comment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309067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// This is a comment</a:t>
            </a:r>
            <a:br/>
            <a:r>
              <a:t>Used for short explanations. The compiler ignores the comment.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143000"/>
            <a:ext cx="34747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143000"/>
            <a:ext cx="73152" cy="16459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Multi-line comment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764792"/>
            <a:ext cx="309067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/* This is a</a:t>
            </a:r>
            <a:br/>
            <a:r>
              <a:t>   multi-line comment */</a:t>
            </a:r>
            <a:br/>
            <a:r>
              <a:t>Useful for longer notes.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143000"/>
            <a:ext cx="34747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143000"/>
            <a:ext cx="73152" cy="164592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Statement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764792"/>
            <a:ext cx="309067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Usually ends with a semicolon ;</a:t>
            </a:r>
            <a:br/>
            <a:r>
              <a:t>Example: sum = a + b;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4600" y="3337560"/>
            <a:ext cx="347472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514600" y="3337560"/>
            <a:ext cx="73152" cy="137160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715768" y="348386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Block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15768" y="3959352"/>
            <a:ext cx="3090672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A group of statements enclosed in { }.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3337560"/>
            <a:ext cx="347472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217920" y="3337560"/>
            <a:ext cx="73152" cy="137160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19088" y="348386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Why comments?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9088" y="3959352"/>
            <a:ext cx="3090672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Explain logic and make code easier to maintain. Avoid comments that merely repeat obvious code.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 Tokens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960120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192D50"/>
                </a:solidFill>
                <a:latin typeface="Aptos"/>
              </a:defRPr>
            </a:pPr>
            <a:r>
              <a:t>Tokens are the smallest meaningful units of a C program.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64592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40080" y="1645920"/>
            <a:ext cx="73152" cy="128016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1247" y="179222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Keywords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226771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int, if, return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164592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434840" y="1645920"/>
            <a:ext cx="73152" cy="128016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8" y="179222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Identifiers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8" y="226771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sum, marks, main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0" y="164592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229600" y="1645920"/>
            <a:ext cx="73152" cy="128016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30768" y="179222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Constants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30768" y="226771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10, 3.14, 'A'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333756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40080" y="3337560"/>
            <a:ext cx="73152" cy="128016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41247" y="34838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Operators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7" y="395935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+ , = , * , &amp;&amp;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34840" y="333756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434840" y="3337560"/>
            <a:ext cx="73152" cy="128016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636008" y="34838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Special symbols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36008" y="395935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( ) { } ; ,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229600" y="333756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8229600" y="3337560"/>
            <a:ext cx="73152" cy="1280160"/>
          </a:xfrm>
          <a:prstGeom prst="rect">
            <a:avLst/>
          </a:prstGeom>
          <a:solidFill>
            <a:srgbClr val="BE4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430768" y="34838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String literals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30768" y="3959352"/>
            <a:ext cx="3044952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"Hello"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Keywords and Identifiers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8288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Keywords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501091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Reserved words with a fixed meaning in C.</a:t>
            </a:r>
            <a:br/>
            <a:r>
              <a:t>Examples: int, char, if, else, return, while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143000"/>
            <a:ext cx="525780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143000"/>
            <a:ext cx="73152" cy="18288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893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Identifiers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64792"/>
            <a:ext cx="487375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Names given by the programmer to variables, functions, arrays, etc.</a:t>
            </a:r>
            <a:br/>
            <a:r>
              <a:t>Examples: age, totalMarks, calculateSum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4290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Identifier rules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60320" y="3291840"/>
            <a:ext cx="8229600" cy="182880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Can contain letters, digits and underscore.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Cannot start with a digit.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Cannot be a C keyword.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 is case-sensitive: age and Age are different.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Data Types in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5394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8288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Basic / Primary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501091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char → character</a:t>
            </a:r>
            <a:br/>
            <a:r>
              <a:t>int → integer</a:t>
            </a:r>
            <a:br/>
            <a:r>
              <a:t>float → decimal value</a:t>
            </a:r>
            <a:br/>
            <a:r>
              <a:t> double → more precision for decimal values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097280"/>
            <a:ext cx="525780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097280"/>
            <a:ext cx="73152" cy="18288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435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Other categories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19072"/>
            <a:ext cx="487375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void → no value/type</a:t>
            </a:r>
            <a:br/>
            <a:r>
              <a:t>Derived: arrays, pointers, functions</a:t>
            </a:r>
            <a:br/>
            <a:r>
              <a:t>User-defined: structures, unions, enums, typedef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42900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0822D"/>
                </a:solidFill>
                <a:latin typeface="Aptos"/>
              </a:defRPr>
            </a:pPr>
            <a:r>
              <a:t>Exact size depends on the compiler/system. Use sizeof(type) when you need to check size.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43200" y="4160520"/>
            <a:ext cx="6583680" cy="114300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926080" y="4270248"/>
            <a:ext cx="6217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Checking size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6080" y="4663440"/>
            <a:ext cx="6217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printf("%zu", sizeof(int));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Variables in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65836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50876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6217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Definition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6199632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A variable is a named memory location whose value can change while the program runs.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52360" y="1097280"/>
            <a:ext cx="40690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452360" y="1097280"/>
            <a:ext cx="73152" cy="150876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653528" y="1243584"/>
            <a:ext cx="37033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Declaration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3528" y="1719072"/>
            <a:ext cx="3685032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int age;</a:t>
            </a:r>
            <a:br/>
            <a:r>
              <a:t>float marks;</a:t>
            </a:r>
            <a:br/>
            <a:r>
              <a:t>char grade;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971800"/>
            <a:ext cx="53949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40080" y="2971800"/>
            <a:ext cx="73152" cy="160020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1247" y="31181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Initialization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3593592"/>
            <a:ext cx="501091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int age = 18;</a:t>
            </a:r>
            <a:br/>
            <a:r>
              <a:t>float marks = 85.5;</a:t>
            </a:r>
            <a:br/>
            <a:r>
              <a:t>char grade = 'A';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2971800"/>
            <a:ext cx="52578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63640" y="2971800"/>
            <a:ext cx="73152" cy="160020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64807" y="31181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Assignment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7" y="3593592"/>
            <a:ext cx="48737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age = 19;</a:t>
            </a:r>
            <a:br/>
            <a:r>
              <a:t>A new value replaces the old value.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98348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92D50"/>
                </a:solidFill>
                <a:latin typeface="Aptos"/>
              </a:defRPr>
            </a:pPr>
            <a:r>
              <a:t>Choose meaningful names such as total, average, marks instead of vague names like x or abc.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Easy Program: Data Types &amp; Variables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39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005840"/>
            <a:ext cx="5715000" cy="507492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1115568"/>
            <a:ext cx="5349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Run this program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508760"/>
            <a:ext cx="5349240" cy="44805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#include &lt;stdio.h&gt;</a:t>
            </a:r>
            <a:br/>
            <a:r>
              <a:t/>
            </a:r>
            <a:br/>
            <a:r>
              <a:t>int main() {</a:t>
            </a:r>
            <a:br/>
            <a:r>
              <a:t>    int age = 18;</a:t>
            </a:r>
            <a:br/>
            <a:r>
              <a:t>    float marks = 82.5;</a:t>
            </a:r>
            <a:br/>
            <a:r>
              <a:t>    char grade = 'A';</a:t>
            </a:r>
            <a:br/>
            <a:r>
              <a:t/>
            </a:r>
            <a:br/>
            <a:r>
              <a:t>    printf("Age = %d\n", age);</a:t>
            </a:r>
            <a:br/>
            <a:r>
              <a:t>    printf("Marks = %.1f\n", marks);</a:t>
            </a:r>
            <a:br/>
            <a:r>
              <a:t>    printf("Grade = %c\n", grade);</a:t>
            </a:r>
            <a:br/>
            <a:r>
              <a:t/>
            </a:r>
            <a:br/>
            <a:r>
              <a:t>    return 0;</a:t>
            </a:r>
            <a:br/>
            <a: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1325880"/>
            <a:ext cx="4572000" cy="301752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%d → int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%.1f → float with 1 digit after decimal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%c → char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Change the values and run again to observe the output.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Constants in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4173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92D50"/>
                </a:solidFill>
                <a:latin typeface="Aptos"/>
              </a:defRPr>
            </a:pPr>
            <a:r>
              <a:t>Constant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501091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2A34"/>
                </a:solidFill>
                <a:latin typeface="Aptos"/>
              </a:defRPr>
            </a:pPr>
            <a:r>
              <a:t>A value that should not change during program execution.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143000"/>
            <a:ext cx="52578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143000"/>
            <a:ext cx="73152" cy="14173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893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Literal constants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64792"/>
            <a:ext cx="487375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10, 25, 3.14, 'A', "Hello" are written directly in the program.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26080" y="3063240"/>
            <a:ext cx="6309360" cy="160020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108960" y="3172968"/>
            <a:ext cx="5943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Using const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08960" y="3566160"/>
            <a:ext cx="59436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const float PI = 3.14159;</a:t>
            </a:r>
            <a:br/>
            <a:r>
              <a:t>const int DAYS = 7;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07492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92D50"/>
                </a:solidFill>
                <a:latin typeface="Aptos"/>
              </a:defRPr>
            </a:pPr>
            <a:r>
              <a:t>const tells the compiler that the variable should not be modified after initialization.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Operators in C — Categories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6002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Arithmetic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+  -  *  /  %</a:t>
            </a:r>
            <a:br/>
            <a:r>
              <a:t>Calculations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109728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34840" y="1097280"/>
            <a:ext cx="73152" cy="16002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36008" y="124358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Relational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6008" y="171907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&lt;  &gt;  &lt;=  &gt;=  ==  !=</a:t>
            </a:r>
            <a:br/>
            <a:r>
              <a:t>Compare values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0" y="109728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229600" y="1097280"/>
            <a:ext cx="73152" cy="160020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30768" y="124358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Logical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0768" y="171907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&amp;&amp;  ||  !</a:t>
            </a:r>
            <a:br/>
            <a:r>
              <a:t>Combine conditions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10896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40080" y="3108960"/>
            <a:ext cx="73152" cy="160020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41247" y="32552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Assignment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373075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=  +=  -=  *=  /=</a:t>
            </a:r>
            <a:br/>
            <a:r>
              <a:t>Assign/update values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34840" y="310896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434840" y="3108960"/>
            <a:ext cx="73152" cy="160020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636008" y="32552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Increment/Decrement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36008" y="373075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++  --</a:t>
            </a:r>
            <a:br/>
            <a:r>
              <a:t>Increase/decrease by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29600" y="3108960"/>
            <a:ext cx="34290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229600" y="3108960"/>
            <a:ext cx="73152" cy="1600200"/>
          </a:xfrm>
          <a:prstGeom prst="rect">
            <a:avLst/>
          </a:prstGeom>
          <a:solidFill>
            <a:srgbClr val="BE4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430768" y="325526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Conditional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30768" y="3730752"/>
            <a:ext cx="30449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?:</a:t>
            </a:r>
            <a:br/>
            <a:r>
              <a:t>Short if-else style expression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Arithmetic Operators — Easy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960120"/>
            <a:ext cx="6035040" cy="516636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59" y="1069848"/>
            <a:ext cx="56692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Try 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1463040"/>
            <a:ext cx="56692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#include &lt;stdio.h&gt;</a:t>
            </a:r>
            <a:br/>
            <a:r>
              <a:t/>
            </a:r>
            <a:br/>
            <a:r>
              <a:t>int main() {</a:t>
            </a:r>
            <a:br/>
            <a:r>
              <a:t>    int a = 10, b = 3;</a:t>
            </a:r>
            <a:br/>
            <a:r>
              <a:t/>
            </a:r>
            <a:br/>
            <a:r>
              <a:t>    printf("%d\n", a + b); // 13</a:t>
            </a:r>
            <a:br/>
            <a:r>
              <a:t>    printf("%d\n", a - b); // 7</a:t>
            </a:r>
            <a:br/>
            <a:r>
              <a:t>    printf("%d\n", a * b); // 30</a:t>
            </a:r>
            <a:br/>
            <a:r>
              <a:t>    printf("%d\n", a / b); // 3</a:t>
            </a:r>
            <a:br/>
            <a:r>
              <a:t>    printf("%d\n", a % b); // 1</a:t>
            </a:r>
            <a:br/>
            <a:r>
              <a:t/>
            </a:r>
            <a:br/>
            <a:r>
              <a:t>    return 0;</a:t>
            </a:r>
            <a:br/>
            <a: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95160" y="1234440"/>
            <a:ext cx="4389120" cy="32918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For int / int, the fractional part is discarded.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10 / 3 gives 3, not 3.333...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10 % 3 gives the remainder 1.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Try changing a and b and predict the output before running.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Characteristics of Computers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32588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Speed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Performs millions or billions of operations very quickly.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1430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43400" y="1143000"/>
            <a:ext cx="73152" cy="132588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4456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Accuracy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17647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Gives correct results when the input and instructions are correct.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1430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46720" y="1143000"/>
            <a:ext cx="73152" cy="132588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47888" y="12893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Storage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17647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Can store a large amount of data and programs.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27432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40080" y="2743200"/>
            <a:ext cx="73152" cy="132588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41247" y="28895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Automation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33649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Once a program starts, many tasks can be completed automatically.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43400" y="27432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343400" y="2743200"/>
            <a:ext cx="73152" cy="132588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44568" y="28895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Diligence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44568" y="33649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Does not get tired while repeating the same task.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46720" y="274320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046720" y="2743200"/>
            <a:ext cx="73152" cy="1325880"/>
          </a:xfrm>
          <a:prstGeom prst="rect">
            <a:avLst/>
          </a:prstGeom>
          <a:solidFill>
            <a:srgbClr val="BE4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247888" y="2889504"/>
            <a:ext cx="3108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Versatility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47888" y="3364992"/>
            <a:ext cx="3090672" cy="576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Can be used for study, banking, design, games, communication and more.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" y="4754880"/>
            <a:ext cx="102412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192D50"/>
                </a:solidFill>
                <a:latin typeface="Aptos"/>
              </a:defRPr>
            </a:pPr>
            <a:r>
              <a:t>Important: A computer has no common sense of its own. It follows instructions.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Relational &amp; Logical Operators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097280"/>
            <a:ext cx="5715000" cy="306324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1207007"/>
            <a:ext cx="5349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600200"/>
            <a:ext cx="534924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age = 20;</a:t>
            </a:r>
            <a:br/>
            <a:r>
              <a:t/>
            </a:r>
            <a:br/>
            <a:r>
              <a:t>printf("%d", age &gt;= 18);     // 1</a:t>
            </a:r>
            <a:br/>
            <a:r>
              <a:t>printf("%d", age &lt; 18);      // 0</a:t>
            </a:r>
            <a:br/>
            <a:r>
              <a:t/>
            </a:r>
            <a:br/>
            <a:r>
              <a:t>printf("%d", age &gt;= 18 &amp;&amp; age &lt;= 60); // 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20840" y="1097280"/>
            <a:ext cx="466344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720840" y="1097280"/>
            <a:ext cx="73152" cy="16459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22007" y="1243584"/>
            <a:ext cx="42976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Relational result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2007" y="1719072"/>
            <a:ext cx="427939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In C, a true condition is represented by a non-zero value; false is 0. Commonly you see 1 for true.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720840" y="3063240"/>
            <a:ext cx="466344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720840" y="3063240"/>
            <a:ext cx="73152" cy="173736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922007" y="3209544"/>
            <a:ext cx="42976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Logical operators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22007" y="3685032"/>
            <a:ext cx="4279392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&amp;&amp; = AND → both conditions true</a:t>
            </a:r>
            <a:br/>
            <a:r>
              <a:t>|| = OR → at least one true</a:t>
            </a:r>
            <a:br/>
            <a:r>
              <a:t>! = NOT → reverses truth value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Assignment, ++ and --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5212080" cy="301752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207007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00200"/>
            <a:ext cx="484632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x = 10;</a:t>
            </a:r>
            <a:br/>
            <a:r>
              <a:t/>
            </a:r>
            <a:br/>
            <a:r>
              <a:t>x += 5;   // x = 15</a:t>
            </a:r>
            <a:br/>
            <a:r>
              <a:t>x -= 2;   // x = 13</a:t>
            </a:r>
            <a:br/>
            <a:r>
              <a:t>x++;      // x = 14</a:t>
            </a:r>
            <a:br/>
            <a:r>
              <a:t>x--;      // x = 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097280"/>
            <a:ext cx="52578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63640" y="1097280"/>
            <a:ext cx="73152" cy="141732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64807" y="12435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Assignment operators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4807" y="1719072"/>
            <a:ext cx="487375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x += 5 means x = x + 5</a:t>
            </a:r>
            <a:br/>
            <a:r>
              <a:t>x -= 2 means x = x - 2</a:t>
            </a:r>
            <a:br/>
            <a:r>
              <a:t>Similarly *= and /=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834640"/>
            <a:ext cx="52578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63640" y="2834640"/>
            <a:ext cx="73152" cy="14173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64807" y="298094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Increment / decrement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3456432"/>
            <a:ext cx="487375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x++ increases x by 1</a:t>
            </a:r>
            <a:br/>
            <a:r>
              <a:t>x-- decreases x by 1</a:t>
            </a:r>
            <a:br/>
            <a:r>
              <a:t>They are commonly used in loops.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07492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BE4646"/>
                </a:solidFill>
                <a:latin typeface="Aptos"/>
              </a:defRPr>
            </a:pPr>
            <a:r>
              <a:t>Prefix and postfix forms (e.g., ++x vs x++) can behave differently inside a larger expression; learn them carefully.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Operator Precedence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960120"/>
            <a:ext cx="10698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92D50"/>
                </a:solidFill>
                <a:latin typeface="Aptos"/>
              </a:defRPr>
            </a:pPr>
            <a:r>
              <a:t>Precedence tells C which operator is considered first when an expression has multiple operators.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0020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( 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4680" y="160020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Parentheses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8240" y="160020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r>
              <a:t>Highest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048256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++  --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4680" y="2048256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Unary increment/decrement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40" y="2048256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249631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*  / 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4680" y="2496312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Multiplication, division, remainder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78240" y="2496312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14400" y="294436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+  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54680" y="2944368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Addition, subtraction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78240" y="2944368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4400" y="3392424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&lt;  &lt;=  &gt;  &gt;=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54680" y="3392424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Relational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78240" y="3392424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14400" y="384048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==  !=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54680" y="384048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Equality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78240" y="38404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14400" y="4288536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&amp;&amp;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54680" y="4288536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Logical AND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78240" y="4288536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14400" y="4736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||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54680" y="4736592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Logical OR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78240" y="4736592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14400" y="518464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=  +=  -= ...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54680" y="5184648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Assignment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78240" y="5184648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5F6976"/>
                </a:solidFill>
                <a:latin typeface="Aptos"/>
              </a:defRPr>
            </a:pPr>
            <a:r>
              <a:t>Lower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" y="5715000"/>
            <a:ext cx="10241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E0822D"/>
                </a:solidFill>
                <a:latin typeface="Aptos"/>
              </a:defRPr>
            </a:pPr>
            <a:r>
              <a:t>Example: 2 + 3 * 4 = 14 because * has higher precedence than +.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Associativity — Which Side is Evaluated?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53949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60020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Meaning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501091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When operators have the same precedence, associativity tells the direction in which they are grouped.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097280"/>
            <a:ext cx="52578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097280"/>
            <a:ext cx="73152" cy="160020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435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Left-to-right example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19072"/>
            <a:ext cx="4873752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10 - 3 - 2</a:t>
            </a:r>
            <a:br/>
            <a:r>
              <a:t>= (10 - 3) - 2</a:t>
            </a:r>
            <a:br/>
            <a:r>
              <a:t>= 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154680"/>
            <a:ext cx="53949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40080" y="3154680"/>
            <a:ext cx="73152" cy="164592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1247" y="33009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Right-to-left example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3776472"/>
            <a:ext cx="501091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Assignment operators group right-to-left:</a:t>
            </a:r>
            <a:br/>
            <a:r>
              <a:t>a = b = 5;</a:t>
            </a:r>
            <a:br/>
            <a:r>
              <a:t>First b = 5, then a = b.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315468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63640" y="3154680"/>
            <a:ext cx="73152" cy="164592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64807" y="33009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Important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7" y="3776472"/>
            <a:ext cx="487375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Precedence answers “which operator first?”</a:t>
            </a:r>
            <a:br/>
            <a:r>
              <a:t>Associativity answers “which direction when tied?”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Precedence + Associativity: Step-by-Step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5394960" cy="182880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207007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Expression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00200"/>
            <a:ext cx="502920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result;</a:t>
            </a:r>
            <a:br/>
            <a:r>
              <a:t>result = 2 + 3 * 4 - 6 / 2;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097280"/>
            <a:ext cx="4572000" cy="384048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Step 1: * and / have higher precedence than + and -.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3 * 4 = 12 and 6 / 2 = 3.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Expression becomes: 2 + 12 - 3.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Now + and - have the same precedence, so use left-to-right associativity.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(2 + 12) - 3 = 11.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Therefore result = 11.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21208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2A5C91"/>
                </a:solidFill>
                <a:latin typeface="Aptos"/>
              </a:defRPr>
            </a:pPr>
            <a:r>
              <a:t>Best practice: use parentheses when you want the intended order to be obvious.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Type Conversion in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53949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73152" cy="16459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435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Implicit conversion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19072"/>
            <a:ext cx="501091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C automatically converts one type to another when required.</a:t>
            </a:r>
            <a:br/>
            <a:r>
              <a:t>Example: int may be converted to float in a mixed expression.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097280"/>
            <a:ext cx="52578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097280"/>
            <a:ext cx="73152" cy="16459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435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Explicit conversion (casting)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19072"/>
            <a:ext cx="4873752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Programmer requests a conversion using (type).</a:t>
            </a:r>
            <a:br/>
            <a:r>
              <a:t>Example: (float)5 / 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77440" y="3246120"/>
            <a:ext cx="7498079" cy="1874519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560320" y="3355848"/>
            <a:ext cx="71323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Compare the results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60320" y="3749039"/>
            <a:ext cx="7132319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a = 5, b = 2;</a:t>
            </a:r>
            <a:br/>
            <a:r>
              <a:t>printf("%d\n", a / b);          // 2</a:t>
            </a:r>
            <a:br/>
            <a:r>
              <a:t>printf("%.2f\n", (float)a / b); // 2.50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486400"/>
            <a:ext cx="10241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E0822D"/>
                </a:solidFill>
                <a:latin typeface="Aptos"/>
              </a:defRPr>
            </a:pPr>
            <a:r>
              <a:t>Casting is especially useful when integer division would otherwise remove the decimal part.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Type Conversion — Another 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49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51560"/>
            <a:ext cx="5577840" cy="420624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161288"/>
            <a:ext cx="52120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554480"/>
            <a:ext cx="5212079" cy="36118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marks = 85;</a:t>
            </a:r>
            <a:br/>
            <a:r>
              <a:t>float percentage;</a:t>
            </a:r>
            <a:br/>
            <a:r>
              <a:t/>
            </a:r>
            <a:br/>
            <a:r>
              <a:t>percentage = marks;        // implicit</a:t>
            </a:r>
            <a:br/>
            <a:r>
              <a:t>printf("%.1f", percentage);</a:t>
            </a:r>
            <a:br/>
            <a:r>
              <a:t/>
            </a:r>
            <a:br/>
            <a:r>
              <a:t>float x = 9.8;</a:t>
            </a:r>
            <a:br/>
            <a:r>
              <a:t>int y = (int)x;             // explicit</a:t>
            </a:r>
            <a:br/>
            <a:r>
              <a:t>printf("%d", y);            //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1371600"/>
            <a:ext cx="4480560" cy="274320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int → float can preserve the integer value as a decimal.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float → int can lose the fractional part.</a:t>
            </a:r>
          </a:p>
          <a:p>
            <a:pPr>
              <a:spcAft>
                <a:spcPts val="900"/>
              </a:spcAft>
              <a:defRPr sz="1700">
                <a:solidFill>
                  <a:srgbClr val="232A34"/>
                </a:solidFill>
                <a:latin typeface="Aptos"/>
              </a:defRPr>
            </a:pPr>
            <a:r>
              <a:t>Always think about possible loss of information when converting types.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Quick Practice — Predict the Output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 PROGRAMMING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50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5577840" cy="3840480"/>
          </a:xfrm>
          <a:prstGeom prst="roundRect">
            <a:avLst/>
          </a:prstGeom>
          <a:solidFill>
            <a:srgbClr val="F5F7FA"/>
          </a:solidFill>
          <a:ln>
            <a:solidFill>
              <a:srgbClr val="CDD4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207007"/>
            <a:ext cx="52120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A5C91"/>
                </a:solidFill>
                <a:latin typeface="Aptos"/>
              </a:defRPr>
            </a:pPr>
            <a:r>
              <a:t>Question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00200"/>
            <a:ext cx="5212079" cy="3246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A34"/>
                </a:solidFill>
                <a:latin typeface="Consolas"/>
              </a:defRPr>
            </a:pPr>
            <a:r>
              <a:t>int a = 10, b = 3;</a:t>
            </a:r>
            <a:br/>
            <a:r>
              <a:t/>
            </a:r>
            <a:br/>
            <a:r>
              <a:t>printf("%d\n", a + b * 2);</a:t>
            </a:r>
            <a:br/>
            <a:r>
              <a:t>printf("%d\n", a / b);</a:t>
            </a:r>
            <a:br/>
            <a:r>
              <a:t>printf("%d\n", a % b);</a:t>
            </a:r>
            <a:br/>
            <a:r>
              <a:t>printf("%d\n", a &gt; b &amp;&amp; b != 0);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20840" y="1097280"/>
            <a:ext cx="448056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720840" y="1097280"/>
            <a:ext cx="73152" cy="237744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22007" y="1243584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Try before running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2007" y="1719072"/>
            <a:ext cx="4096512" cy="1627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1) 10 + (3 × 2) = ?</a:t>
            </a:r>
            <a:br/>
            <a:r>
              <a:t>2) 10 / 3 = ?</a:t>
            </a:r>
            <a:br/>
            <a:r>
              <a:t>3) 10 % 3 = ?</a:t>
            </a:r>
            <a:br/>
            <a:r>
              <a:t>4) (10 &gt; 3) AND (3 ≠ 0) = 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0840" y="3886200"/>
            <a:ext cx="4480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67D4E"/>
                </a:solidFill>
                <a:latin typeface="Aptos"/>
              </a:defRPr>
            </a:pPr>
            <a:r>
              <a:t>Answers: 16, 3, 1, 1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Unit 1 — Final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REVISION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Computer = input + processing + output + storage.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Computer types can be classified by size/power, purpose and data handled.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Memory hierarchy balances speed, cost and capacity.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OS manages processes, memory, files, devices, security and user interaction.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Programs move through translation, linking and loading before execution.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Algorithms can be written as steps, pseudocode or flowcharts.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Structured programming uses sequence, selection and iteration.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C fundamentals include tokens, data types, variables, constants and operators.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Precedence decides priority; associativity decides direction when precedence is tied.</a:t>
            </a:r>
          </a:p>
          <a:p>
            <a:pPr>
              <a:spcAft>
                <a:spcPts val="900"/>
              </a:spcAft>
              <a:defRPr sz="1600">
                <a:solidFill>
                  <a:srgbClr val="232A34"/>
                </a:solidFill>
                <a:latin typeface="Aptos"/>
              </a:defRPr>
            </a:pPr>
            <a:r>
              <a:t>Type conversion changes a value from one data type to another.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Exam / Viva Focus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REVISION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What is a computer? Explain the basic input-process-output cycle.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Differentiate RAM, ROM and secondary storage.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Draw and explain the memory hierarchy.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What is an Operating System? List its main functions.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Compiler vs interpreter — give two differences.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What is an algorithm? Write one using the step method.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Write pseudocode and draw a flowchart to find the larger of two numbers.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Explain flowchart symbols: oval, rectangle, parallelogram and diamond.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What are C tokens? Give examples.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Explain data types and variables with a C program.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What is operator precedence? What is associativity?</a:t>
            </a:r>
          </a:p>
          <a:p>
            <a:pPr>
              <a:spcAft>
                <a:spcPts val="900"/>
              </a:spcAft>
              <a:defRPr sz="1500">
                <a:solidFill>
                  <a:srgbClr val="232A34"/>
                </a:solidFill>
                <a:latin typeface="Aptos"/>
              </a:defRPr>
            </a:pPr>
            <a:r>
              <a:t>Explain implicit and explicit type conversion with an example.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Classification of Computers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41732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By size / power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501091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Microcomputer • Minicomputer • Mainframe • Supercomputer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143000"/>
            <a:ext cx="52578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63640" y="1143000"/>
            <a:ext cx="73152" cy="141732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7" y="128930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By purpose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7" y="1764792"/>
            <a:ext cx="4873752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General-purpose: many kinds of tasks</a:t>
            </a:r>
            <a:br/>
            <a:r>
              <a:t>Special-purpose: designed for a specific task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926080"/>
            <a:ext cx="5394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40080" y="2926080"/>
            <a:ext cx="73152" cy="182880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1247" y="3072384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By data handled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3547872"/>
            <a:ext cx="501091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Analog: continuous values</a:t>
            </a:r>
            <a:br/>
            <a:r>
              <a:t>Digital: discrete/binary data</a:t>
            </a:r>
            <a:br/>
            <a:r>
              <a:t>Hybrid: combination of analog + digital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2926080"/>
            <a:ext cx="525780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63640" y="2926080"/>
            <a:ext cx="73152" cy="182880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64807" y="3072384"/>
            <a:ext cx="4892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92D50"/>
                </a:solidFill>
                <a:latin typeface="Aptos"/>
              </a:defRPr>
            </a:pPr>
            <a:r>
              <a:t>Common examples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7" y="3547872"/>
            <a:ext cx="4873752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232A34"/>
                </a:solidFill>
                <a:latin typeface="Aptos"/>
              </a:defRPr>
            </a:pPr>
            <a:r>
              <a:t>Laptop/desktop → microcomputer</a:t>
            </a:r>
            <a:br/>
            <a:r>
              <a:t>Server/mainframe → large-scale processing</a:t>
            </a:r>
            <a:br/>
            <a:r>
              <a:t>Supercomputer → scientific simulations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End of Unit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THANK YOU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53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4173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2D50"/>
                </a:solidFill>
                <a:latin typeface="Aptos"/>
              </a:defRPr>
            </a:pPr>
            <a:r>
              <a:t>Computer Fundamentals &amp; Basics of 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423160"/>
            <a:ext cx="9966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227D78"/>
                </a:solidFill>
                <a:latin typeface="Aptos"/>
              </a:defRPr>
            </a:pPr>
            <a:r>
              <a:t>Start with the logic → write the algorithm → convert it to C → compile → run → test → debug.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794760"/>
            <a:ext cx="9966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5F6976"/>
                </a:solidFill>
                <a:latin typeface="Aptos"/>
              </a:defRPr>
            </a:pPr>
            <a:r>
              <a:t>Practice small programs regularly. Understanding the basics makes later C topics much easier.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20" y="4983480"/>
            <a:ext cx="4297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2A5C91"/>
                </a:solidFill>
                <a:latin typeface="Aptos"/>
              </a:defRPr>
            </a:pPr>
            <a:r>
              <a:t>UNIT 1 COMPLETE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Types of Computers — Easy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1143000"/>
            <a:ext cx="73152" cy="1691640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7" y="128930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Desktop / Laptop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76479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Personal use, study, coding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114300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34840" y="1143000"/>
            <a:ext cx="73152" cy="1691640"/>
          </a:xfrm>
          <a:prstGeom prst="rect">
            <a:avLst/>
          </a:prstGeom>
          <a:solidFill>
            <a:srgbClr val="227D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36008" y="128930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Tablet / Smartphone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6008" y="176479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Portable computing and communication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0" y="114300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229600" y="1143000"/>
            <a:ext cx="73152" cy="1691640"/>
          </a:xfrm>
          <a:prstGeom prst="rect">
            <a:avLst/>
          </a:prstGeom>
          <a:solidFill>
            <a:srgbClr val="367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30768" y="128930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Server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0768" y="176479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Provides services/data to other computers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29184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40080" y="3291840"/>
            <a:ext cx="73152" cy="1691640"/>
          </a:xfrm>
          <a:prstGeom prst="rect">
            <a:avLst/>
          </a:prstGeom>
          <a:solidFill>
            <a:srgbClr val="694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41247" y="343814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Mainframe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391363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Handles very large business transactions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34840" y="329184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434840" y="3291840"/>
            <a:ext cx="73152" cy="1691640"/>
          </a:xfrm>
          <a:prstGeom prst="rect">
            <a:avLst/>
          </a:prstGeom>
          <a:solidFill>
            <a:srgbClr val="BE4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636008" y="343814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Supercomputer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36008" y="391363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Very high-speed scientific calculations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29600" y="3291840"/>
            <a:ext cx="342900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229600" y="3291840"/>
            <a:ext cx="73152" cy="1691640"/>
          </a:xfrm>
          <a:prstGeom prst="rect">
            <a:avLst/>
          </a:prstGeom>
          <a:solidFill>
            <a:srgbClr val="E08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430768" y="3438144"/>
            <a:ext cx="3063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92D50"/>
                </a:solidFill>
                <a:latin typeface="Aptos"/>
              </a:defRPr>
            </a:pPr>
            <a:r>
              <a:t>Embedded Computer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30768" y="3913632"/>
            <a:ext cx="3044952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A34"/>
                </a:solidFill>
                <a:latin typeface="Aptos"/>
              </a:defRPr>
            </a:pPr>
            <a:r>
              <a:t>Built inside a device for a specific function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Anatomy of a Computer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103120"/>
            <a:ext cx="1920240" cy="1051560"/>
          </a:xfrm>
          <a:prstGeom prst="roundRect">
            <a:avLst/>
          </a:prstGeom>
          <a:solidFill>
            <a:srgbClr val="E1EFFC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Input</a:t>
            </a:r>
            <a:br/>
            <a:r>
              <a:t>Devices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03320" y="1600200"/>
            <a:ext cx="3749039" cy="2057400"/>
          </a:xfrm>
          <a:prstGeom prst="roundRect">
            <a:avLst/>
          </a:prstGeom>
          <a:solidFill>
            <a:srgbClr val="E6F5E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232A34"/>
                </a:solidFill>
                <a:latin typeface="Aptos"/>
              </a:defRPr>
            </a:pPr>
            <a:r>
              <a:t>CPU</a:t>
            </a:r>
            <a:br/>
            <a:r>
              <a:t>(ALU + CU + Registers)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52560" y="2103120"/>
            <a:ext cx="1920240" cy="1051560"/>
          </a:xfrm>
          <a:prstGeom prst="roundRect">
            <a:avLst/>
          </a:prstGeom>
          <a:solidFill>
            <a:srgbClr val="FFF1DE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Output</a:t>
            </a:r>
            <a:br/>
            <a:r>
              <a:t>Devices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51960" y="4251960"/>
            <a:ext cx="2651760" cy="914400"/>
          </a:xfrm>
          <a:prstGeom prst="roundRect">
            <a:avLst/>
          </a:prstGeom>
          <a:solidFill>
            <a:srgbClr val="F1E9FA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32A34"/>
                </a:solidFill>
                <a:latin typeface="Aptos"/>
              </a:defRPr>
            </a:pPr>
            <a:r>
              <a:t>Main Memory</a:t>
            </a:r>
            <a:br/>
            <a:r>
              <a:t>(RAM / ROM)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651760" y="2633472"/>
            <a:ext cx="100584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7498079" y="2633472"/>
            <a:ext cx="1508761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394960" y="3657600"/>
            <a:ext cx="0" cy="54864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2960" y="55321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5F6976"/>
                </a:solidFill>
                <a:latin typeface="Aptos"/>
              </a:defRPr>
            </a:pPr>
            <a:r>
              <a:t>CPU = Central Processing Unit • ALU performs arithmetic/logic • Control Unit coordinates operations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CPU: Operational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COMPUTER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097280"/>
            <a:ext cx="10972800" cy="5120640"/>
          </a:xfrm>
          <a:prstGeom prst="rect">
            <a:avLst/>
          </a:prstGeom>
          <a:noFill/>
        </p:spPr>
        <p:txBody>
          <a:bodyPr wrap="square" lIns="73152" rIns="45720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A34"/>
                </a:solidFill>
                <a:latin typeface="Aptos"/>
              </a:defRPr>
            </a:pPr>
            <a:r>
              <a:t>Fetch: CPU gets the next instruction from memory.</a:t>
            </a:r>
          </a:p>
          <a:p>
            <a:pPr>
              <a:spcAft>
                <a:spcPts val="900"/>
              </a:spcAft>
              <a:defRPr sz="1800">
                <a:solidFill>
                  <a:srgbClr val="232A34"/>
                </a:solidFill>
                <a:latin typeface="Aptos"/>
              </a:defRPr>
            </a:pPr>
            <a:r>
              <a:t>Decode: Control Unit understands what the instruction means.</a:t>
            </a:r>
          </a:p>
          <a:p>
            <a:pPr>
              <a:spcAft>
                <a:spcPts val="900"/>
              </a:spcAft>
              <a:defRPr sz="1800">
                <a:solidFill>
                  <a:srgbClr val="232A34"/>
                </a:solidFill>
                <a:latin typeface="Aptos"/>
              </a:defRPr>
            </a:pPr>
            <a:r>
              <a:t>Execute: ALU or another CPU unit performs the required operation.</a:t>
            </a:r>
          </a:p>
          <a:p>
            <a:pPr>
              <a:spcAft>
                <a:spcPts val="900"/>
              </a:spcAft>
              <a:defRPr sz="1800">
                <a:solidFill>
                  <a:srgbClr val="232A34"/>
                </a:solidFill>
                <a:latin typeface="Aptos"/>
              </a:defRPr>
            </a:pPr>
            <a:r>
              <a:t>Store: Result may be placed in a register or memory.</a:t>
            </a:r>
          </a:p>
          <a:p>
            <a:pPr>
              <a:spcAft>
                <a:spcPts val="900"/>
              </a:spcAft>
              <a:defRPr sz="1800">
                <a:solidFill>
                  <a:srgbClr val="232A34"/>
                </a:solidFill>
                <a:latin typeface="Aptos"/>
              </a:defRPr>
            </a:pPr>
            <a:r>
              <a:t>This repeats continuously while a program is running.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572000"/>
            <a:ext cx="16002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0" y="4572000"/>
            <a:ext cx="16002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Decode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4572000"/>
            <a:ext cx="16002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Execute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0" y="4572000"/>
            <a:ext cx="16002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232A34"/>
                </a:solidFill>
                <a:latin typeface="Aptos"/>
              </a:defRPr>
            </a:pPr>
            <a:r>
              <a:t>Store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514600" y="4937760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257800" y="4937760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8001000" y="4937760"/>
            <a:ext cx="1097280" cy="0"/>
          </a:xfrm>
          <a:prstGeom prst="line">
            <a:avLst/>
          </a:prstGeom>
          <a:ln w="25400">
            <a:solidFill>
              <a:srgbClr val="5F6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2A5C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D50"/>
                </a:solidFill>
                <a:latin typeface="Aptos Display"/>
              </a:defRPr>
            </a:pPr>
            <a:r>
              <a:t>Memory Hierarchy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61320" y="246888"/>
            <a:ext cx="1051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2A5C91"/>
                </a:solidFill>
                <a:latin typeface="Aptos"/>
              </a:defRPr>
            </a:pPr>
            <a:r>
              <a:t>MEMORY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10528"/>
            <a:ext cx="11155680" cy="10972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6547104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F6976"/>
                </a:solidFill>
                <a:latin typeface="Aptos"/>
              </a:defRPr>
            </a:pPr>
            <a:r>
              <a:t>Unit 1 • Computer Fundamentals &amp; C Basics     |    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9601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A5C91"/>
                </a:solidFill>
                <a:latin typeface="Aptos"/>
              </a:defRPr>
            </a:pPr>
            <a:r>
              <a:t>Fastest / smallest / usually most expensive per byte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8567" y="1508760"/>
            <a:ext cx="2194560" cy="594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A5C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CPU Registers</a:t>
            </a:r>
            <a:br/>
            <a:r>
              <a:t>Very small • fastest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44187" y="2313432"/>
            <a:ext cx="3703320" cy="594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7D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232A34"/>
                </a:solidFill>
                <a:latin typeface="Aptos"/>
              </a:defRPr>
            </a:pPr>
            <a:r>
              <a:t>Cache</a:t>
            </a:r>
            <a:br/>
            <a:r>
              <a:t>Very fast • stores frequently used 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89807" y="3118104"/>
            <a:ext cx="5212079" cy="594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D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RAM</a:t>
            </a:r>
            <a:br/>
            <a:r>
              <a:t>Working memory for running programs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35427" y="3922776"/>
            <a:ext cx="6720840" cy="594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082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SSD / HDD</a:t>
            </a:r>
            <a:br/>
            <a:r>
              <a:t>Large secondary storage • slower than RAM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81047" y="4727448"/>
            <a:ext cx="8229600" cy="594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94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232A34"/>
                </a:solidFill>
                <a:latin typeface="Aptos"/>
              </a:defRPr>
            </a:pPr>
            <a:r>
              <a:t>External / Cloud</a:t>
            </a:r>
            <a:br/>
            <a:r>
              <a:t>Large capacity • depends on connection/device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5715000"/>
            <a:ext cx="8321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92D50"/>
                </a:solidFill>
                <a:latin typeface="Aptos"/>
              </a:defRPr>
            </a:pPr>
            <a:r>
              <a:t>As we move down: capacity generally increases, speed generally decreases.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3444</Words>
  <Application>Microsoft Office PowerPoint</Application>
  <PresentationFormat>Custom</PresentationFormat>
  <Paragraphs>557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shiv dubey</cp:lastModifiedBy>
  <cp:revision>5</cp:revision>
  <dcterms:created xsi:type="dcterms:W3CDTF">2013-01-27T09:14:16Z</dcterms:created>
  <dcterms:modified xsi:type="dcterms:W3CDTF">2026-08-19T05:59:16Z</dcterms:modified>
  <cp:category/>
</cp:coreProperties>
</file>