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8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Calibri"/>
              </a:defRPr>
            </a:pPr>
            <a:r>
              <a:t>Do-while &amp; Nested Loops in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8755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CDDCF0"/>
                </a:solidFill>
                <a:latin typeface="Calibri"/>
              </a:defRPr>
            </a:pPr>
            <a:r>
              <a:t>Concepts • Simple Examples • Patterns • Practice Programs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5303520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4C3DC"/>
                </a:solidFill>
                <a:latin typeface="Calibri"/>
              </a:defRPr>
            </a:pPr>
            <a:r>
              <a:t>C Programming  |  Beginner-friendly lecture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Do-while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A loop that executes the body first, then checks the condition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62D38"/>
                </a:solidFill>
                <a:latin typeface="Calibri"/>
              </a:defRPr>
            </a:pPr>
            <a:r>
              <a:t>• The do-while loop is an exit-controlled loop.</a:t>
            </a:r>
          </a:p>
          <a:p>
            <a:pPr>
              <a:spcAft>
                <a:spcPts val="900"/>
              </a:spcAft>
              <a:defRPr sz="1900">
                <a:solidFill>
                  <a:srgbClr val="262D38"/>
                </a:solidFill>
                <a:latin typeface="Calibri"/>
              </a:defRPr>
            </a:pPr>
            <a:r>
              <a:t>• The statements inside the loop execute at least once.</a:t>
            </a:r>
          </a:p>
          <a:p>
            <a:pPr>
              <a:spcAft>
                <a:spcPts val="900"/>
              </a:spcAft>
              <a:defRPr sz="1900">
                <a:solidFill>
                  <a:srgbClr val="262D38"/>
                </a:solidFill>
                <a:latin typeface="Calibri"/>
              </a:defRPr>
            </a:pPr>
            <a:r>
              <a:t>• After executing the body, the condition is checked.</a:t>
            </a:r>
          </a:p>
          <a:p>
            <a:pPr>
              <a:spcAft>
                <a:spcPts val="900"/>
              </a:spcAft>
              <a:defRPr sz="1900">
                <a:solidFill>
                  <a:srgbClr val="262D38"/>
                </a:solidFill>
                <a:latin typeface="Calibri"/>
              </a:defRPr>
            </a:pPr>
            <a:r>
              <a:t>• If the condition is true, the loop repeats.</a:t>
            </a:r>
          </a:p>
          <a:p>
            <a:pPr>
              <a:spcAft>
                <a:spcPts val="900"/>
              </a:spcAft>
              <a:defRPr sz="1900">
                <a:solidFill>
                  <a:srgbClr val="262D38"/>
                </a:solidFill>
                <a:latin typeface="Calibri"/>
              </a:defRPr>
            </a:pPr>
            <a:r>
              <a:t>• A semicolon (;) is required after while(condition).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0" y="1508760"/>
            <a:ext cx="4572000" cy="205740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12280" y="1673351"/>
            <a:ext cx="411480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Consolas"/>
              </a:defRPr>
            </a:pPr>
            <a:r>
              <a:t>do</a:t>
            </a:r>
            <a:br/>
            <a:r>
              <a:t>{</a:t>
            </a:r>
            <a:br/>
            <a:r>
              <a:t>    // statements</a:t>
            </a:r>
            <a:br/>
            <a:r>
              <a:t>} while (condition);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3794760"/>
            <a:ext cx="4572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0" y="4023360"/>
            <a:ext cx="4023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4572000"/>
            <a:ext cx="4023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Execute body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Check condition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True → repeat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False → exit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Do-while: Print 1 to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Simple example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 = 1;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do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printf("%d ", i);</a:t>
            </a:r>
            <a:br>
              <a:rPr dirty="0"/>
            </a:br>
            <a:r>
              <a:rPr dirty="0"/>
              <a:t>        i++;</a:t>
            </a:r>
            <a:br>
              <a:rPr dirty="0"/>
            </a:br>
            <a:r>
              <a:rPr dirty="0"/>
              <a:t>    } while (i &lt;= 5);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 starts from 1.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value of i is printed before the condition is checked.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i++ increases the value after every iteration.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loop continues while i &lt;= 5.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Output: 1 2 3 4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Nested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A loop placed inside another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63040"/>
            <a:ext cx="6400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2D38"/>
                </a:solidFill>
                <a:latin typeface="Calibri"/>
              </a:defRPr>
            </a:pPr>
            <a:r>
              <a:t>• The outer loop controls the main/repeated cycle.</a:t>
            </a:r>
          </a:p>
          <a:p>
            <a:pPr>
              <a:spcAft>
                <a:spcPts val="900"/>
              </a:spcAft>
              <a:defRPr sz="1800">
                <a:solidFill>
                  <a:srgbClr val="262D38"/>
                </a:solidFill>
                <a:latin typeface="Calibri"/>
              </a:defRPr>
            </a:pPr>
            <a:r>
              <a:t>• For every one iteration of the outer loop, the inner loop runs completely.</a:t>
            </a:r>
          </a:p>
          <a:p>
            <a:pPr>
              <a:spcAft>
                <a:spcPts val="900"/>
              </a:spcAft>
              <a:defRPr sz="1800">
                <a:solidFill>
                  <a:srgbClr val="262D38"/>
                </a:solidFill>
                <a:latin typeface="Calibri"/>
              </a:defRPr>
            </a:pPr>
            <a:r>
              <a:t>• Nested loops are commonly used for tables, patterns and matrices.</a:t>
            </a:r>
          </a:p>
          <a:p>
            <a:pPr>
              <a:spcAft>
                <a:spcPts val="900"/>
              </a:spcAft>
              <a:defRPr sz="1800">
                <a:solidFill>
                  <a:srgbClr val="262D38"/>
                </a:solidFill>
                <a:latin typeface="Calibri"/>
              </a:defRPr>
            </a:pPr>
            <a:r>
              <a:t>• The inner loop can use a separate counter such as j.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86600" y="1508760"/>
            <a:ext cx="4297680" cy="274320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0" y="1673351"/>
            <a:ext cx="3326552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rPr dirty="0"/>
              <a:t>for (i = 1; i &lt;= 3; i++)</a:t>
            </a:r>
            <a:br>
              <a:rPr dirty="0"/>
            </a:br>
            <a:r>
              <a:rPr dirty="0" smtClean="0"/>
              <a:t>{</a:t>
            </a:r>
            <a:br>
              <a:rPr dirty="0" smtClean="0"/>
            </a:br>
            <a:r>
              <a:rPr dirty="0" smtClean="0"/>
              <a:t>    for (j = 1; j &lt;= 3; j++)</a:t>
            </a:r>
            <a:br>
              <a:rPr dirty="0" smtClean="0"/>
            </a:br>
            <a:r>
              <a:rPr dirty="0" smtClean="0"/>
              <a:t>    {</a:t>
            </a:r>
            <a:br>
              <a:rPr dirty="0" smtClean="0"/>
            </a:br>
            <a:r>
              <a:rPr dirty="0" smtClean="0"/>
              <a:t>        // inner loop body</a:t>
            </a:r>
            <a:r>
              <a:rPr lang="en-IN" dirty="0" smtClean="0"/>
              <a:t> </a:t>
            </a:r>
            <a:r>
              <a:rPr dirty="0" smtClean="0"/>
              <a:t/>
            </a:r>
            <a:br>
              <a:rPr dirty="0" smtClean="0"/>
            </a:br>
            <a:r>
              <a:rPr dirty="0" smtClean="0"/>
              <a:t>    }</a:t>
            </a:r>
            <a:br>
              <a:rPr dirty="0" smtClean="0"/>
            </a:br>
            <a:r>
              <a:rPr dirty="0" smtClean="0"/>
              <a:t>}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7086600" y="4480559"/>
            <a:ext cx="4297680" cy="1777365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60920" y="4709160"/>
            <a:ext cx="3749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Key idea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60920" y="5257800"/>
            <a:ext cx="3749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 = 1 → j runs 1, 2, 3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 = 2 → j runs 1, 2, 3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 = 3 → j runs 1, 2,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rPr dirty="0"/>
              <a:t>Nested Loop: Print i and j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Core nested-loop example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3;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3; j++)</a:t>
            </a:r>
            <a:br>
              <a:rPr dirty="0"/>
            </a:br>
            <a:r>
              <a:rPr dirty="0"/>
              <a:t>        {</a:t>
            </a:r>
            <a:br>
              <a:rPr dirty="0"/>
            </a:br>
            <a:r>
              <a:rPr dirty="0"/>
              <a:t>            printf("i=%d, j=%d\n", i, j);</a:t>
            </a:r>
            <a:br>
              <a:rPr dirty="0"/>
            </a:br>
            <a:r>
              <a:rPr dirty="0"/>
              <a:t>        }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Outer loop changes i from 1 to 3.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For each i, the inner loop changes j from 1 to 3.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inner loop completes before i is increased.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Total executions of printf = 3 × 3 = 9.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This is the basic structure behind pattern programs.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1: Right Triangle of Stars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5;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j++)</a:t>
            </a:r>
            <a:br>
              <a:rPr dirty="0"/>
            </a:br>
            <a:r>
              <a:rPr dirty="0"/>
              <a:t>            printf("* ");</a:t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Outer loop decides the row number.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Inner loop prints i stars in row i.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Rows contain 1, 2, 3, 4 and 5 stars.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printf("\n") moves to the next row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*****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2: Inverted Star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5;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n; i &gt;= 1; i--)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j++)</a:t>
            </a:r>
            <a:br>
              <a:rPr dirty="0"/>
            </a:br>
            <a:r>
              <a:rPr dirty="0"/>
              <a:t>            printf("* ");</a:t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Outer loop starts from n and decreases.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Inner loop prints i stars in each row.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Number of stars decreases from 5 to 1.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Changing the outer-loop direction changes the pattern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*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3: Number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3464410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5;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</a:t>
            </a:r>
            <a:r>
              <a:rPr dirty="0" smtClean="0"/>
              <a:t>++)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    printf("%d ", j</a:t>
            </a:r>
            <a:r>
              <a:rPr dirty="0" smtClean="0"/>
              <a:t>);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	</a:t>
            </a:r>
            <a:r>
              <a:rPr lang="en-IN" dirty="0" smtClean="0"/>
              <a:t>	}</a:t>
            </a:r>
            <a:r>
              <a:rPr dirty="0"/>
              <a:t/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19"/>
            <a:ext cx="4023360" cy="4624447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outer loop controls rows.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inner loop prints numbers from 1 to i.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Row 1 has 1 number, row 2 has 2 numbers, and so on.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same nested-loop structure can create many patterns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1 2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1 2 3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1 2 3 4 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1 2 3 4 5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4: Repeated Number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3464410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5;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</a:t>
            </a:r>
            <a:r>
              <a:rPr dirty="0" smtClean="0"/>
              <a:t>++)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    printf("%d ", i</a:t>
            </a:r>
            <a:r>
              <a:rPr dirty="0" smtClean="0"/>
              <a:t>);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	</a:t>
            </a:r>
            <a:r>
              <a:rPr lang="en-IN" dirty="0" smtClean="0"/>
              <a:t>	}</a:t>
            </a:r>
            <a:r>
              <a:rPr dirty="0"/>
              <a:t/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19"/>
            <a:ext cx="4023360" cy="4624447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Each row uses the current value of i.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inner loop prints the same number i repeatedly.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Row 1 prints 1 once; row 2 prints 2 twice.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This shows that the outer-loop variable can be printed inside the inner loop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1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2 2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3 3 3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4 4 4 4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000" dirty="0" smtClean="0"/>
              <a:t>5 5 5 5 5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5: Alphabet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j;</a:t>
            </a:r>
            <a:br>
              <a:rPr dirty="0"/>
            </a:br>
            <a:r>
              <a:rPr dirty="0"/>
              <a:t>    char </a:t>
            </a:r>
            <a:r>
              <a:rPr dirty="0" err="1"/>
              <a:t>ch</a:t>
            </a:r>
            <a:r>
              <a:rPr dirty="0"/>
              <a:t>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5;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j++)</a:t>
            </a:r>
            <a:br>
              <a:rPr dirty="0"/>
            </a:br>
            <a:r>
              <a:rPr dirty="0"/>
              <a:t>        {</a:t>
            </a:r>
            <a:br>
              <a:rPr dirty="0"/>
            </a:br>
            <a:r>
              <a:rPr dirty="0"/>
              <a:t>            </a:t>
            </a:r>
            <a:r>
              <a:rPr dirty="0" err="1"/>
              <a:t>ch</a:t>
            </a:r>
            <a:r>
              <a:rPr dirty="0"/>
              <a:t> = 'A' + j - 1;</a:t>
            </a:r>
            <a:br>
              <a:rPr dirty="0"/>
            </a:br>
            <a:r>
              <a:rPr dirty="0"/>
              <a:t>            printf("%c ", </a:t>
            </a:r>
            <a:r>
              <a:rPr dirty="0" err="1"/>
              <a:t>ch</a:t>
            </a:r>
            <a:r>
              <a:rPr dirty="0"/>
              <a:t>);</a:t>
            </a:r>
            <a:br>
              <a:rPr dirty="0"/>
            </a:br>
            <a:r>
              <a:rPr dirty="0"/>
              <a:t>        }</a:t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'A' is the starting character.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'A' + j - 1 produces A, B, C, ...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inner loop controls how many letters appear in a row.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Character patterns use the same row-column logic as number patterns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A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A  B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A  B  C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A  B  C  D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A  B  C  D  E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6: Continuous Number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4, num = 1;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i; j++)</a:t>
            </a:r>
            <a:br>
              <a:rPr dirty="0"/>
            </a:br>
            <a:r>
              <a:rPr dirty="0"/>
              <a:t>        {</a:t>
            </a:r>
            <a:br>
              <a:rPr dirty="0"/>
            </a:br>
            <a:r>
              <a:rPr dirty="0"/>
              <a:t>            printf("%d ", num);</a:t>
            </a:r>
            <a:br>
              <a:rPr dirty="0"/>
            </a:br>
            <a:r>
              <a:rPr dirty="0"/>
              <a:t>            num++;</a:t>
            </a:r>
            <a:br>
              <a:rPr dirty="0"/>
            </a:br>
            <a:r>
              <a:rPr dirty="0"/>
              <a:t>        }</a:t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num starts at 1 and is not reset for each row.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inner loop prints the current num.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num++ moves to the next number after every print.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Numbers continue across rows: 1, 2, 3, 4, </a:t>
            </a:r>
            <a:r>
              <a:rPr dirty="0" smtClean="0"/>
              <a:t>...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1 </a:t>
            </a:r>
          </a:p>
          <a:p>
            <a:pPr marL="342900" indent="-342900"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2  3 </a:t>
            </a:r>
          </a:p>
          <a:p>
            <a:pPr marL="342900" indent="-342900"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4  5  6</a:t>
            </a:r>
          </a:p>
          <a:p>
            <a:pPr marL="342900" indent="-342900"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7  8  9  10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Pattern 7: Square of Stars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Nested-loop pattern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3464410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i, j, n = 4;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for (j = 1; j &lt;= n; j</a:t>
            </a:r>
            <a:r>
              <a:rPr dirty="0" smtClean="0"/>
              <a:t>++)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    printf("* </a:t>
            </a:r>
            <a:r>
              <a:rPr dirty="0" smtClean="0"/>
              <a:t>");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	</a:t>
            </a:r>
            <a:r>
              <a:rPr lang="en-IN" dirty="0" smtClean="0"/>
              <a:t>	}</a:t>
            </a:r>
            <a:r>
              <a:rPr dirty="0"/>
              <a:t/>
            </a:r>
            <a:br>
              <a:rPr dirty="0"/>
            </a:br>
            <a:r>
              <a:rPr dirty="0"/>
              <a:t>        printf("\n");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Both loops run n times.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Each row contains exactly n stars.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Outer loop creates n rows.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Inner loop creates n columns.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Total stars printed = n × n</a:t>
            </a:r>
            <a:r>
              <a:rPr dirty="0" smtClean="0"/>
              <a:t>.</a:t>
            </a:r>
            <a:endParaRPr lang="en-IN" dirty="0" smtClean="0"/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dirty="0" smtClean="0"/>
              <a:t> </a:t>
            </a:r>
            <a:r>
              <a:rPr lang="en-IN" sz="2400" dirty="0" smtClean="0"/>
              <a:t>* * * 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400" dirty="0" smtClean="0"/>
              <a:t> </a:t>
            </a:r>
            <a:r>
              <a:rPr lang="en-IN" sz="2400" dirty="0" smtClean="0"/>
              <a:t>* * * * 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400" dirty="0" smtClean="0"/>
              <a:t> </a:t>
            </a:r>
            <a:r>
              <a:rPr lang="en-IN" sz="2400" dirty="0" smtClean="0"/>
              <a:t>* * * *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lang="en-IN" sz="2400" dirty="0" smtClean="0"/>
              <a:t> * * * 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4288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Program: Check Prime Number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Practice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45863"/>
            <a:ext cx="6675120" cy="5285233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8720" y="1281864"/>
            <a:ext cx="3861955" cy="52629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n, i, count = 0;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printf("Enter a number: ");</a:t>
            </a:r>
            <a:br>
              <a:rPr dirty="0"/>
            </a:br>
            <a:r>
              <a:rPr dirty="0"/>
              <a:t>    scanf("%d", &amp;n);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i++)</a:t>
            </a:r>
            <a:br>
              <a:rPr dirty="0"/>
            </a:br>
            <a:r>
              <a:rPr dirty="0"/>
              <a:t>    {</a:t>
            </a:r>
            <a:br>
              <a:rPr dirty="0"/>
            </a:br>
            <a:r>
              <a:rPr dirty="0"/>
              <a:t>        if (n % i == 0)</a:t>
            </a:r>
            <a:br>
              <a:rPr dirty="0"/>
            </a:br>
            <a:r>
              <a:rPr dirty="0"/>
              <a:t>            count++;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if (count == 2</a:t>
            </a:r>
            <a:r>
              <a:rPr dirty="0" smtClean="0"/>
              <a:t>)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printf("Prime number</a:t>
            </a:r>
            <a:r>
              <a:rPr dirty="0" smtClean="0"/>
              <a:t>");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	</a:t>
            </a:r>
            <a:r>
              <a:rPr lang="en-IN" dirty="0" smtClean="0"/>
              <a:t>}</a:t>
            </a:r>
            <a:r>
              <a:rPr dirty="0"/>
              <a:t/>
            </a:r>
            <a:br>
              <a:rPr dirty="0"/>
            </a:br>
            <a:r>
              <a:rPr dirty="0"/>
              <a:t>    </a:t>
            </a:r>
            <a:r>
              <a:rPr dirty="0" smtClean="0"/>
              <a:t>else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printf("Not a prime number</a:t>
            </a:r>
            <a:r>
              <a:rPr dirty="0" smtClean="0"/>
              <a:t>");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}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A prime number has exactly two factors: 1 and itself.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The loop checks every number from 1 to 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n % i == 0 means i is a factor of 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rPr dirty="0"/>
              <a:t>• If the factor count is 2, n is prime.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Program: Sum of Digits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Practice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19"/>
            <a:ext cx="6675120" cy="4783455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n, digit, sum = 0;</a:t>
            </a:r>
            <a:br/>
            <a:r>
              <a:t/>
            </a:r>
            <a:br/>
            <a:r>
              <a:t>    printf("Enter a number: ");</a:t>
            </a:r>
            <a:br/>
            <a:r>
              <a:t>    scanf("%d", &amp;n);</a:t>
            </a:r>
            <a:br/>
            <a:r>
              <a:t/>
            </a:r>
            <a:br/>
            <a:r>
              <a:t>    while (n &gt; 0)</a:t>
            </a:r>
            <a:br/>
            <a:r>
              <a:t>    {</a:t>
            </a:r>
            <a:br/>
            <a:r>
              <a:t>        digit = n % 10;</a:t>
            </a:r>
            <a:br/>
            <a:r>
              <a:t>        sum = sum + digit;</a:t>
            </a:r>
            <a:br/>
            <a:r>
              <a:t>        n = n / 10;</a:t>
            </a:r>
            <a:br/>
            <a:r>
              <a:t>    }</a:t>
            </a:r>
            <a:br/>
            <a:r>
              <a:t/>
            </a:r>
            <a:br/>
            <a:r>
              <a:t>    printf("Sum = %d", sum);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n % 10 extracts the last digit.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That digit is added to sum.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n / 10 removes the last digit.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The loop repeats until no digits remain.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Example: 123 → 1 + 2 + 3 = 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Program: Check Leap Year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Practice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year;</a:t>
            </a:r>
            <a:br/>
            <a:r>
              <a:t/>
            </a:r>
            <a:br/>
            <a:r>
              <a:t>    printf("Enter year: ");</a:t>
            </a:r>
            <a:br/>
            <a:r>
              <a:t>    scanf("%d", &amp;year);</a:t>
            </a:r>
            <a:br/>
            <a:r>
              <a:t/>
            </a:r>
            <a:br/>
            <a:r>
              <a:t>    if (year % 400 == 0 ||</a:t>
            </a:r>
            <a:br/>
            <a:r>
              <a:t>        (year % 4 == 0 &amp;&amp; year % 100 != 0))</a:t>
            </a:r>
            <a:br/>
            <a:r>
              <a:t>        printf("Leap year");</a:t>
            </a:r>
            <a:br/>
            <a:r>
              <a:t>    else</a:t>
            </a:r>
            <a:br/>
            <a:r>
              <a:t>        printf("Not a leap year");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A year divisible by 400 is a leap year.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A year divisible by 4 but not by 100 is also a leap year.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Other years are not leap years.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The logical operators combine the required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Program: Reverse a Number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Practice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86918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621792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n, digit, reverse = 0;</a:t>
            </a:r>
            <a:br/>
            <a:r>
              <a:t/>
            </a:r>
            <a:br/>
            <a:r>
              <a:t>    printf("Enter a number: ");</a:t>
            </a:r>
            <a:br/>
            <a:r>
              <a:t>    scanf("%d", &amp;n);</a:t>
            </a:r>
            <a:br/>
            <a:r>
              <a:t/>
            </a:r>
            <a:br/>
            <a:r>
              <a:t>    while (n &gt; 0)</a:t>
            </a:r>
            <a:br/>
            <a:r>
              <a:t>    {</a:t>
            </a:r>
            <a:br/>
            <a:r>
              <a:t>        digit = n % 10;</a:t>
            </a:r>
            <a:br/>
            <a:r>
              <a:t>        reverse = reverse * 10 + digit;</a:t>
            </a:r>
            <a:br/>
            <a:r>
              <a:t>        n = n / 10;</a:t>
            </a:r>
            <a:br/>
            <a:r>
              <a:t>    }</a:t>
            </a:r>
            <a:br/>
            <a:r>
              <a:t/>
            </a:r>
            <a:br/>
            <a:r>
              <a:t>    printf("Reverse = %d", reverse);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n % 10 gets the last digit.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reverse * 10 shifts existing digits left.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The extracted digit is added to reverse.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n / 10 removes the last digit.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Example: 1234 → 4321.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Program: Factorial of a Number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Practice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6675120" cy="4434840"/>
          </a:xfrm>
          <a:prstGeom prst="roundRect">
            <a:avLst/>
          </a:prstGeom>
          <a:solidFill>
            <a:srgbClr val="18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581912"/>
            <a:ext cx="4557658" cy="39703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dirty="0"/>
              <a:t>#include &lt;stdio.h&gt;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int main()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int n, i;</a:t>
            </a:r>
            <a:br>
              <a:rPr dirty="0"/>
            </a:br>
            <a:r>
              <a:rPr dirty="0"/>
              <a:t>    </a:t>
            </a:r>
            <a:r>
              <a:rPr lang="en-IN" dirty="0" smtClean="0"/>
              <a:t>int</a:t>
            </a:r>
            <a:r>
              <a:rPr dirty="0" smtClean="0"/>
              <a:t> </a:t>
            </a:r>
            <a:r>
              <a:rPr dirty="0"/>
              <a:t>fact = 1;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printf("Enter a </a:t>
            </a:r>
            <a:r>
              <a:rPr dirty="0" smtClean="0"/>
              <a:t>number</a:t>
            </a:r>
            <a:r>
              <a:rPr lang="en-IN" dirty="0" smtClean="0"/>
              <a:t> from 1 to 10</a:t>
            </a:r>
            <a:r>
              <a:rPr dirty="0" smtClean="0"/>
              <a:t>: </a:t>
            </a:r>
            <a:r>
              <a:rPr dirty="0"/>
              <a:t>");</a:t>
            </a:r>
            <a:br>
              <a:rPr dirty="0"/>
            </a:br>
            <a:r>
              <a:rPr dirty="0"/>
              <a:t>    scanf("%d", &amp;n);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for (i = 1; i &lt;= n; i</a:t>
            </a:r>
            <a:r>
              <a:rPr dirty="0" smtClean="0"/>
              <a:t>++)</a:t>
            </a:r>
            <a:r>
              <a:rPr lang="en-IN" dirty="0" smtClean="0"/>
              <a:t>{</a:t>
            </a:r>
            <a:r>
              <a:rPr dirty="0"/>
              <a:t/>
            </a:r>
            <a:br>
              <a:rPr dirty="0"/>
            </a:br>
            <a:r>
              <a:rPr dirty="0"/>
              <a:t>        fact = fact * i</a:t>
            </a:r>
            <a:r>
              <a:rPr dirty="0" smtClean="0"/>
              <a:t>;</a:t>
            </a:r>
            <a:endParaRPr lang="en-IN" dirty="0" smtClean="0"/>
          </a:p>
          <a:p>
            <a:pPr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IN" dirty="0" smtClean="0"/>
              <a:t>	}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printf("Factorial = </a:t>
            </a:r>
            <a:r>
              <a:rPr dirty="0" smtClean="0"/>
              <a:t>%d</a:t>
            </a:r>
            <a:r>
              <a:rPr dirty="0"/>
              <a:t>", fact);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   return 0;</a:t>
            </a:r>
            <a:br>
              <a:rPr dirty="0"/>
            </a:br>
            <a:r>
              <a:rPr dirty="0"/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1417320"/>
            <a:ext cx="4023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18120" y="1645920"/>
            <a:ext cx="3474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D69B4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Factorial of n is n × (n-1) × ... × 1.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fact starts at 1 because 1 is the multiplication identity.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The loop multiplies fact by each number from 1 to n.</a:t>
            </a:r>
          </a:p>
          <a:p>
            <a:pPr>
              <a:spcAft>
                <a:spcPts val="900"/>
              </a:spcAft>
              <a:defRPr sz="1400">
                <a:solidFill>
                  <a:srgbClr val="262D38"/>
                </a:solidFill>
                <a:latin typeface="Calibri"/>
              </a:defRPr>
            </a:pPr>
            <a:r>
              <a:t>• Example: 5! = 5 × 4 × 3 × 2 × 1 = 120.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3"/>
                </a:solidFill>
                <a:latin typeface="Calibri"/>
              </a:defRPr>
            </a:pPr>
            <a:r>
              <a:t>Quick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8"/>
                </a:solidFill>
                <a:latin typeface="Calibri"/>
              </a:defRPr>
            </a:pPr>
            <a:r>
              <a:t>Remember these patterns when solving loop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2412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62D38"/>
                </a:solidFill>
                <a:latin typeface="Calibri"/>
              </a:defRPr>
            </a:pPr>
            <a:r>
              <a:t>• Do-while: body executes at least once, then condition is checked.</a:t>
            </a:r>
          </a:p>
          <a:p>
            <a:pPr>
              <a:spcAft>
                <a:spcPts val="900"/>
              </a:spcAft>
              <a:defRPr sz="2000">
                <a:solidFill>
                  <a:srgbClr val="262D38"/>
                </a:solidFill>
                <a:latin typeface="Calibri"/>
              </a:defRPr>
            </a:pPr>
            <a:r>
              <a:t>• Nested loop: inner loop completes for every outer-loop iteration.</a:t>
            </a:r>
          </a:p>
          <a:p>
            <a:pPr>
              <a:spcAft>
                <a:spcPts val="900"/>
              </a:spcAft>
              <a:defRPr sz="2000">
                <a:solidFill>
                  <a:srgbClr val="262D38"/>
                </a:solidFill>
                <a:latin typeface="Calibri"/>
              </a:defRPr>
            </a:pPr>
            <a:r>
              <a:t>• Pattern questions: think in terms of rows (outer loop) and columns/items (inner loop).</a:t>
            </a:r>
          </a:p>
          <a:p>
            <a:pPr>
              <a:spcAft>
                <a:spcPts val="900"/>
              </a:spcAft>
              <a:defRPr sz="2000">
                <a:solidFill>
                  <a:srgbClr val="262D38"/>
                </a:solidFill>
                <a:latin typeface="Calibri"/>
              </a:defRPr>
            </a:pPr>
            <a:r>
              <a:t>• Use % 10 to extract the last digit and / 10 to remove it.</a:t>
            </a:r>
          </a:p>
          <a:p>
            <a:pPr>
              <a:spcAft>
                <a:spcPts val="900"/>
              </a:spcAft>
              <a:defRPr sz="2000">
                <a:solidFill>
                  <a:srgbClr val="262D38"/>
                </a:solidFill>
                <a:latin typeface="Calibri"/>
              </a:defRPr>
            </a:pPr>
            <a:r>
              <a:t>• Practice by changing n, loop conditions and the value printed inside the inner loop.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  <a:latin typeface="Calibri"/>
              </a:defRPr>
            </a:pPr>
            <a:r>
              <a:t>C Programming  •  Loops &amp; Practice    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1379</Words>
  <Application>Microsoft Office PowerPoint</Application>
  <PresentationFormat>Custom</PresentationFormat>
  <Paragraphs>207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shiv dubey</cp:lastModifiedBy>
  <cp:revision>22</cp:revision>
  <dcterms:created xsi:type="dcterms:W3CDTF">2013-01-27T09:14:16Z</dcterms:created>
  <dcterms:modified xsi:type="dcterms:W3CDTF">2026-09-18T04:55:21Z</dcterms:modified>
  <cp:category/>
</cp:coreProperties>
</file>