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8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1234440"/>
            <a:ext cx="105156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0F172A"/>
                </a:solidFill>
              </a:defRPr>
            </a:pPr>
            <a:r>
              <a:t>C Programming</a:t>
            </a:r>
          </a:p>
          <a:p>
            <a:pPr>
              <a:defRPr sz="3200" b="1">
                <a:solidFill>
                  <a:srgbClr val="2563EB"/>
                </a:solidFill>
              </a:defRPr>
            </a:pPr>
            <a:r>
              <a:t>Hello World + Basic Sum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3063240"/>
            <a:ext cx="6492240" cy="1325880"/>
          </a:xfrm>
          <a:prstGeom prst="roundRect">
            <a:avLst/>
          </a:prstGeom>
          <a:solidFill>
            <a:srgbClr val="EFF6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822960" y="3063240"/>
            <a:ext cx="73152" cy="132588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1560" y="3246120"/>
            <a:ext cx="6080759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Today's Goal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Understand the basic structure of a C program and what each important line does.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22960" y="4617720"/>
            <a:ext cx="8412480" cy="1005840"/>
          </a:xfrm>
          <a:prstGeom prst="roundRect">
            <a:avLst/>
          </a:prstGeom>
          <a:solidFill>
            <a:srgbClr val="ECFDF5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822960" y="4617720"/>
            <a:ext cx="73152" cy="100584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51560" y="4800600"/>
            <a:ext cx="8001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Topics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Header file • main() • variables • printf() • scanf()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t>Example Output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280160" y="1645920"/>
            <a:ext cx="9601200" cy="3017520"/>
          </a:xfrm>
          <a:prstGeom prst="roundRect">
            <a:avLst/>
          </a:prstGeom>
          <a:solidFill>
            <a:srgbClr val="0F172A"/>
          </a:solidFill>
          <a:ln>
            <a:solidFill>
              <a:srgbClr val="33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508760" y="1847088"/>
            <a:ext cx="109728" cy="109728"/>
          </a:xfrm>
          <a:prstGeom prst="ellipse">
            <a:avLst/>
          </a:prstGeom>
          <a:solidFill>
            <a:srgbClr val="F871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737360" y="1847088"/>
            <a:ext cx="109728" cy="109728"/>
          </a:xfrm>
          <a:prstGeom prst="ellipse">
            <a:avLst/>
          </a:prstGeom>
          <a:solidFill>
            <a:srgbClr val="FACC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965960" y="1847088"/>
            <a:ext cx="109728" cy="10972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691639" y="2212848"/>
            <a:ext cx="8778240" cy="228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E2E8F0"/>
                </a:solidFill>
                <a:latin typeface="Cascadia Mono"/>
              </a:defRPr>
            </a:pPr>
            <a:r>
              <a:t>Enter two numbers: 10 20</a:t>
            </a:r>
            <a:br/>
            <a:r>
              <a:t/>
            </a:r>
            <a:br/>
            <a:r>
              <a:t>Sum = 30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828800" y="4983480"/>
            <a:ext cx="8503920" cy="868680"/>
          </a:xfrm>
          <a:prstGeom prst="roundRect">
            <a:avLst/>
          </a:prstGeom>
          <a:solidFill>
            <a:srgbClr val="ECFDF5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1828800" y="4983480"/>
            <a:ext cx="73152" cy="86868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057400" y="5166360"/>
            <a:ext cx="8092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Try it yourself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Change the input values and observe how the output changes.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t>Quick Recap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11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097280"/>
            <a:ext cx="5212080" cy="960120"/>
          </a:xfrm>
          <a:prstGeom prst="roundRect">
            <a:avLst/>
          </a:prstGeom>
          <a:solidFill>
            <a:srgbClr val="EFF6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097280"/>
            <a:ext cx="73152" cy="96012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0120" y="1280160"/>
            <a:ext cx="4800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Header file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#include &lt;stdio.h&gt; → Input/output functions.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097280"/>
            <a:ext cx="5212080" cy="960120"/>
          </a:xfrm>
          <a:prstGeom prst="roundRect">
            <a:avLst/>
          </a:prstGeom>
          <a:solidFill>
            <a:srgbClr val="EFF6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217920" y="1097280"/>
            <a:ext cx="73152" cy="96012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46520" y="1280160"/>
            <a:ext cx="4800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main()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Starting point of the C program.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331720"/>
            <a:ext cx="52120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31520" y="2331720"/>
            <a:ext cx="73152" cy="96012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60120" y="2514600"/>
            <a:ext cx="4800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int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Data type used for integer variables.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2331720"/>
            <a:ext cx="52120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17920" y="2331720"/>
            <a:ext cx="73152" cy="96012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46520" y="2514600"/>
            <a:ext cx="4800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printf()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Displays output.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3566160"/>
            <a:ext cx="52120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31520" y="3566160"/>
            <a:ext cx="73152" cy="96012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60120" y="3749039"/>
            <a:ext cx="4800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scanf()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Takes input.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3566160"/>
            <a:ext cx="52120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6217920" y="3566160"/>
            <a:ext cx="73152" cy="96012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6446520" y="3749039"/>
            <a:ext cx="48006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Variable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Stores data in memory.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t>1. Hello World – Our First C Program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463040"/>
            <a:ext cx="10332720" cy="4389120"/>
          </a:xfrm>
          <a:prstGeom prst="roundRect">
            <a:avLst/>
          </a:prstGeom>
          <a:solidFill>
            <a:srgbClr val="0F172A"/>
          </a:solidFill>
          <a:ln>
            <a:solidFill>
              <a:srgbClr val="33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143000" y="1664208"/>
            <a:ext cx="109728" cy="109728"/>
          </a:xfrm>
          <a:prstGeom prst="ellipse">
            <a:avLst/>
          </a:prstGeom>
          <a:solidFill>
            <a:srgbClr val="F871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371600" y="1664208"/>
            <a:ext cx="109728" cy="109728"/>
          </a:xfrm>
          <a:prstGeom prst="ellipse">
            <a:avLst/>
          </a:prstGeom>
          <a:solidFill>
            <a:srgbClr val="FACC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600200" y="1664208"/>
            <a:ext cx="109728" cy="10972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325880" y="2029968"/>
            <a:ext cx="4102405" cy="19389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E2E8F0"/>
                </a:solidFill>
                <a:latin typeface="Cascadia Mono"/>
              </a:defRPr>
            </a:pPr>
            <a:r>
              <a:rPr dirty="0"/>
              <a:t>#include &lt;stdio.h&gt;</a:t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en-GB" dirty="0" smtClean="0"/>
              <a:t>void</a:t>
            </a:r>
            <a:r>
              <a:rPr dirty="0" smtClean="0"/>
              <a:t> </a:t>
            </a:r>
            <a:r>
              <a:rPr dirty="0"/>
              <a:t>main()</a:t>
            </a:r>
            <a:br>
              <a:rPr dirty="0"/>
            </a:br>
            <a:r>
              <a:rPr dirty="0"/>
              <a:t>{</a:t>
            </a:r>
            <a:br>
              <a:rPr dirty="0"/>
            </a:br>
            <a:r>
              <a:rPr dirty="0"/>
              <a:t>    printf("Hello World</a:t>
            </a:r>
            <a:r>
              <a:rPr dirty="0" smtClean="0"/>
              <a:t>");</a:t>
            </a:r>
            <a:r>
              <a:rPr dirty="0"/>
              <a:t/>
            </a:r>
            <a:br>
              <a:rPr dirty="0"/>
            </a:br>
            <a:r>
              <a:rPr dirty="0"/>
              <a:t>}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t>Understanding the Hello World Program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234440"/>
            <a:ext cx="5212080" cy="1143000"/>
          </a:xfrm>
          <a:prstGeom prst="roundRect">
            <a:avLst/>
          </a:prstGeom>
          <a:solidFill>
            <a:srgbClr val="EFF6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234440"/>
            <a:ext cx="73152" cy="1143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0120" y="1417320"/>
            <a:ext cx="4800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#include &lt;stdio.h&gt;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Includes the Standard Input/Output header file.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234440"/>
            <a:ext cx="5212080" cy="1143000"/>
          </a:xfrm>
          <a:prstGeom prst="roundRect">
            <a:avLst/>
          </a:prstGeom>
          <a:solidFill>
            <a:srgbClr val="EFF6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217920" y="1234440"/>
            <a:ext cx="73152" cy="1143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46520" y="1417320"/>
            <a:ext cx="4800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int main()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The main() function is the starting point of the program.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651760"/>
            <a:ext cx="5212080" cy="1143000"/>
          </a:xfrm>
          <a:prstGeom prst="roundRect">
            <a:avLst/>
          </a:prstGeom>
          <a:solidFill>
            <a:srgbClr val="ECFDF5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31520" y="2651760"/>
            <a:ext cx="73152" cy="1143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60120" y="2834640"/>
            <a:ext cx="4800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printf("Hello World");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Displays the text on the screen.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2651760"/>
            <a:ext cx="5212080" cy="1143000"/>
          </a:xfrm>
          <a:prstGeom prst="roundRect">
            <a:avLst/>
          </a:prstGeom>
          <a:solidFill>
            <a:srgbClr val="ECFDF5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217920" y="2651760"/>
            <a:ext cx="73152" cy="1143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446520" y="2834640"/>
            <a:ext cx="4800600" cy="920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lang="en-GB" dirty="0" smtClean="0"/>
              <a:t>Output</a:t>
            </a:r>
            <a:endParaRPr dirty="0"/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lang="en-GB" dirty="0" smtClean="0"/>
              <a:t>The Final result that is “Hello World” will be printed as output</a:t>
            </a:r>
            <a:endParaRPr dirty="0"/>
          </a:p>
        </p:txBody>
      </p:sp>
      <p:sp>
        <p:nvSpPr>
          <p:cNvPr id="16" name="Rounded Rectangle 15"/>
          <p:cNvSpPr/>
          <p:nvPr/>
        </p:nvSpPr>
        <p:spPr>
          <a:xfrm>
            <a:off x="731520" y="4069080"/>
            <a:ext cx="1069848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31520" y="4069080"/>
            <a:ext cx="73152" cy="114300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60120" y="4251960"/>
            <a:ext cx="10287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{ }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Defines the body/block of the function.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t>What is a Header File?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4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1453896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261872" y="1417320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t>A header file contains declarations/information about functions we want to use.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2167128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61872" y="2130552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rPr dirty="0"/>
              <a:t>stdio.h means Standard Input/Output header file.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2880360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261872" y="2843784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rPr dirty="0"/>
              <a:t>It provides functions such as printf() and scanf().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3593591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61872" y="3557015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t>#include tells the compiler to include the required header information.</a:t>
            </a:r>
          </a:p>
        </p:txBody>
      </p:sp>
      <p:sp>
        <p:nvSpPr>
          <p:cNvPr id="12" name="Oval 11"/>
          <p:cNvSpPr/>
          <p:nvPr/>
        </p:nvSpPr>
        <p:spPr>
          <a:xfrm>
            <a:off x="822960" y="4306824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61872" y="4270248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rPr dirty="0"/>
              <a:t>Example: #include &lt;stdio.h&gt;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t>What is a Function?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5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280160"/>
            <a:ext cx="10698480" cy="1097280"/>
          </a:xfrm>
          <a:prstGeom prst="roundRect">
            <a:avLst/>
          </a:prstGeom>
          <a:solidFill>
            <a:srgbClr val="EFF6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280160"/>
            <a:ext cx="73152" cy="109728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0120" y="1463039"/>
            <a:ext cx="1028700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Function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A block of code written to perform a specific task.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651760"/>
            <a:ext cx="33832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31520" y="2651760"/>
            <a:ext cx="73152" cy="141732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60120" y="2834640"/>
            <a:ext cx="2971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main()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Special function where program execution starts.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2651760"/>
            <a:ext cx="33832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389120" y="2651760"/>
            <a:ext cx="73152" cy="141732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17720" y="2834640"/>
            <a:ext cx="2971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printf()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Function used to display output.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2651760"/>
            <a:ext cx="3383280" cy="14173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046720" y="2651760"/>
            <a:ext cx="73152" cy="141732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275320" y="2834640"/>
            <a:ext cx="2971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scanf()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Function used to take input.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4434840"/>
            <a:ext cx="10698480" cy="1005840"/>
          </a:xfrm>
          <a:prstGeom prst="roundRect">
            <a:avLst/>
          </a:prstGeom>
          <a:solidFill>
            <a:srgbClr val="ECFDF5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31520" y="4434840"/>
            <a:ext cx="73152" cy="100584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60120" y="4617720"/>
            <a:ext cx="10287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Why functions?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They help us organize and reuse code.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t>2. Basic Sum Program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6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143000"/>
            <a:ext cx="10515600" cy="5257800"/>
          </a:xfrm>
          <a:prstGeom prst="roundRect">
            <a:avLst/>
          </a:prstGeom>
          <a:solidFill>
            <a:srgbClr val="0F172A"/>
          </a:solidFill>
          <a:ln>
            <a:solidFill>
              <a:srgbClr val="33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1051560" y="1344168"/>
            <a:ext cx="109728" cy="109728"/>
          </a:xfrm>
          <a:prstGeom prst="ellipse">
            <a:avLst/>
          </a:prstGeom>
          <a:solidFill>
            <a:srgbClr val="F8717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1280160" y="1344168"/>
            <a:ext cx="109728" cy="109728"/>
          </a:xfrm>
          <a:prstGeom prst="ellipse">
            <a:avLst/>
          </a:prstGeom>
          <a:solidFill>
            <a:srgbClr val="FACC1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1508760" y="1344168"/>
            <a:ext cx="109728" cy="109728"/>
          </a:xfrm>
          <a:prstGeom prst="ellipse">
            <a:avLst/>
          </a:prstGeom>
          <a:solidFill>
            <a:srgbClr val="4ADE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234440" y="1709928"/>
            <a:ext cx="5307863" cy="40934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>
                <a:solidFill>
                  <a:srgbClr val="E2E8F0"/>
                </a:solidFill>
                <a:latin typeface="Cascadia Mono"/>
              </a:defRPr>
            </a:pPr>
            <a:r>
              <a:rPr dirty="0"/>
              <a:t>#include &lt;stdio.h&gt;</a:t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lang="en-GB" dirty="0" smtClean="0"/>
              <a:t>void</a:t>
            </a:r>
            <a:r>
              <a:rPr dirty="0" smtClean="0"/>
              <a:t> </a:t>
            </a:r>
            <a:r>
              <a:rPr dirty="0"/>
              <a:t>main()</a:t>
            </a:r>
            <a:br>
              <a:rPr dirty="0"/>
            </a:br>
            <a:r>
              <a:rPr dirty="0"/>
              <a:t>{</a:t>
            </a:r>
            <a:br>
              <a:rPr dirty="0"/>
            </a:br>
            <a:r>
              <a:rPr dirty="0"/>
              <a:t>    int a, b, sum;</a:t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>    printf("Enter two numbers: ");</a:t>
            </a:r>
            <a:br>
              <a:rPr dirty="0"/>
            </a:br>
            <a:r>
              <a:rPr dirty="0"/>
              <a:t>    scanf("%d %d", &amp;a, &amp;b);</a:t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>    sum = a + b;</a:t>
            </a:r>
            <a:br>
              <a:rPr dirty="0"/>
            </a:br>
            <a:r>
              <a:rPr dirty="0"/>
              <a:t/>
            </a:r>
            <a:br>
              <a:rPr dirty="0"/>
            </a:br>
            <a:r>
              <a:rPr dirty="0"/>
              <a:t>    printf("Sum = %d", sum</a:t>
            </a:r>
            <a:r>
              <a:rPr dirty="0" smtClean="0"/>
              <a:t>);</a:t>
            </a:r>
            <a:r>
              <a:rPr dirty="0"/>
              <a:t/>
            </a:r>
            <a:br>
              <a:rPr dirty="0"/>
            </a:br>
            <a:r>
              <a:rPr dirty="0"/>
              <a:t>}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t>Understanding Variables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234440"/>
            <a:ext cx="10698480" cy="1051560"/>
          </a:xfrm>
          <a:prstGeom prst="roundRect">
            <a:avLst/>
          </a:prstGeom>
          <a:solidFill>
            <a:srgbClr val="EFF6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234440"/>
            <a:ext cx="73152" cy="105156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0120" y="1417320"/>
            <a:ext cx="1028700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Variable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A named memory location used to store data.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606040"/>
            <a:ext cx="338328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31520" y="2606040"/>
            <a:ext cx="73152" cy="132588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60120" y="2788920"/>
            <a:ext cx="2971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int a, b, sum;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Creates three integer variables.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2606040"/>
            <a:ext cx="338328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389120" y="2606040"/>
            <a:ext cx="73152" cy="132588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617720" y="2788920"/>
            <a:ext cx="2971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a and b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Store the two input numbers.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2606040"/>
            <a:ext cx="338328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046720" y="2606040"/>
            <a:ext cx="73152" cy="132588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275320" y="2788920"/>
            <a:ext cx="297180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sum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Stores the result of a + b.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4343400"/>
            <a:ext cx="10698480" cy="1051560"/>
          </a:xfrm>
          <a:prstGeom prst="roundRect">
            <a:avLst/>
          </a:prstGeom>
          <a:solidFill>
            <a:srgbClr val="ECFDF5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31520" y="4343400"/>
            <a:ext cx="73152" cy="105156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60120" y="4526280"/>
            <a:ext cx="10287000" cy="73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Important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The value of a variable can change during program execution.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rPr dirty="0"/>
              <a:t>Understanding scanf() and printf()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8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234440"/>
            <a:ext cx="5212080" cy="1143000"/>
          </a:xfrm>
          <a:prstGeom prst="roundRect">
            <a:avLst/>
          </a:prstGeom>
          <a:solidFill>
            <a:srgbClr val="EFF6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234440"/>
            <a:ext cx="73152" cy="1143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0120" y="1417320"/>
            <a:ext cx="4800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printf("Enter two numbers: ");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Displays a message to the user.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234440"/>
            <a:ext cx="5212080" cy="1143000"/>
          </a:xfrm>
          <a:prstGeom prst="roundRect">
            <a:avLst/>
          </a:prstGeom>
          <a:solidFill>
            <a:srgbClr val="EFF6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217920" y="1234440"/>
            <a:ext cx="73152" cy="1143000"/>
          </a:xfrm>
          <a:prstGeom prst="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46520" y="1417320"/>
            <a:ext cx="48006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scanf("%d %d", &amp;a, &amp;b);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Takes two integer inputs.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697480"/>
            <a:ext cx="338328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31520" y="2697480"/>
            <a:ext cx="73152" cy="118872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60120" y="2880360"/>
            <a:ext cx="29718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t>%d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t>Format specifier for an integer.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2697480"/>
            <a:ext cx="7040880" cy="1188720"/>
          </a:xfrm>
          <a:prstGeom prst="round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389120" y="2697480"/>
            <a:ext cx="73152" cy="1188720"/>
          </a:xfrm>
          <a:prstGeom prst="rect">
            <a:avLst/>
          </a:prstGeom>
          <a:solidFill>
            <a:srgbClr val="06B6D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617720" y="2880360"/>
            <a:ext cx="662940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&amp;a and &amp;b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Give scanf() the memory addresses where input should be stored.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4251960"/>
            <a:ext cx="10698480" cy="1143000"/>
          </a:xfrm>
          <a:prstGeom prst="roundRect">
            <a:avLst/>
          </a:prstGeom>
          <a:solidFill>
            <a:srgbClr val="ECFDF5"/>
          </a:solidFill>
          <a:ln>
            <a:solidFill>
              <a:srgbClr val="E2E8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31520" y="4251960"/>
            <a:ext cx="73152" cy="1143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960120" y="4434840"/>
            <a:ext cx="10287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0F172A"/>
                </a:solidFill>
              </a:defRPr>
            </a:pPr>
            <a:r>
              <a:rPr dirty="0"/>
              <a:t>printf("Sum = %d", sum);</a:t>
            </a:r>
          </a:p>
          <a:p>
            <a:pPr>
              <a:spcBef>
                <a:spcPts val="700"/>
              </a:spcBef>
              <a:defRPr sz="1500">
                <a:solidFill>
                  <a:srgbClr val="475569"/>
                </a:solidFill>
              </a:defRPr>
            </a:pPr>
            <a:r>
              <a:rPr dirty="0"/>
              <a:t>Prints the value stored in sum.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4360" y="347472"/>
            <a:ext cx="10515600" cy="594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172A"/>
                </a:solidFill>
                <a:latin typeface="Aptos Display"/>
              </a:defRPr>
            </a:pPr>
            <a:r>
              <a:t>How the Sum Program Works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1109960" y="365760"/>
            <a:ext cx="502920" cy="365760"/>
          </a:xfrm>
          <a:prstGeom prst="roundRect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9</a:t>
            </a:r>
          </a:p>
        </p:txBody>
      </p:sp>
      <p:sp>
        <p:nvSpPr>
          <p:cNvPr id="4" name="Oval 3"/>
          <p:cNvSpPr/>
          <p:nvPr/>
        </p:nvSpPr>
        <p:spPr>
          <a:xfrm>
            <a:off x="822960" y="1271016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261872" y="1234440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t>1. Program starts from main().</a:t>
            </a:r>
          </a:p>
        </p:txBody>
      </p:sp>
      <p:sp>
        <p:nvSpPr>
          <p:cNvPr id="6" name="Oval 5"/>
          <p:cNvSpPr/>
          <p:nvPr/>
        </p:nvSpPr>
        <p:spPr>
          <a:xfrm>
            <a:off x="822960" y="1984248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61872" y="1947672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t>2. Variables a, b and sum are created.</a:t>
            </a:r>
          </a:p>
        </p:txBody>
      </p:sp>
      <p:sp>
        <p:nvSpPr>
          <p:cNvPr id="8" name="Oval 7"/>
          <p:cNvSpPr/>
          <p:nvPr/>
        </p:nvSpPr>
        <p:spPr>
          <a:xfrm>
            <a:off x="822960" y="2697480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261872" y="2660904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t>3. User enters two numbers.</a:t>
            </a:r>
          </a:p>
        </p:txBody>
      </p:sp>
      <p:sp>
        <p:nvSpPr>
          <p:cNvPr id="10" name="Oval 9"/>
          <p:cNvSpPr/>
          <p:nvPr/>
        </p:nvSpPr>
        <p:spPr>
          <a:xfrm>
            <a:off x="822960" y="3410712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261872" y="3374136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t>4. The numbers are stored in a and b.</a:t>
            </a:r>
          </a:p>
        </p:txBody>
      </p:sp>
      <p:sp>
        <p:nvSpPr>
          <p:cNvPr id="12" name="Oval 11"/>
          <p:cNvSpPr/>
          <p:nvPr/>
        </p:nvSpPr>
        <p:spPr>
          <a:xfrm>
            <a:off x="822960" y="4123944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261872" y="4087368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t>5. sum = a + b calculates the addition.</a:t>
            </a:r>
          </a:p>
        </p:txBody>
      </p:sp>
      <p:sp>
        <p:nvSpPr>
          <p:cNvPr id="14" name="Oval 13"/>
          <p:cNvSpPr/>
          <p:nvPr/>
        </p:nvSpPr>
        <p:spPr>
          <a:xfrm>
            <a:off x="822960" y="4837176"/>
            <a:ext cx="256032" cy="256032"/>
          </a:xfrm>
          <a:prstGeom prst="ellipse">
            <a:avLst/>
          </a:prstGeom>
          <a:solidFill>
            <a:srgbClr val="2563E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261872" y="4800600"/>
            <a:ext cx="10076688" cy="566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1E293B"/>
                </a:solidFill>
                <a:latin typeface="Aptos"/>
              </a:defRPr>
            </a:pPr>
            <a:r>
              <a:rPr dirty="0"/>
              <a:t>6. printf() displays the result.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0" y="6656832"/>
            <a:ext cx="12191695" cy="201168"/>
          </a:xfrm>
          <a:prstGeom prst="rect">
            <a:avLst/>
          </a:prstGeom>
          <a:solidFill>
            <a:srgbClr val="0F17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507</Words>
  <Application>Microsoft Office PowerPoint</Application>
  <PresentationFormat>Custom</PresentationFormat>
  <Paragraphs>94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/>
  <cp:keywords/>
  <dc:description>generated using python-pptx</dc:description>
  <cp:lastModifiedBy>shiv dubey</cp:lastModifiedBy>
  <cp:revision>9</cp:revision>
  <dcterms:created xsi:type="dcterms:W3CDTF">2013-01-27T09:14:16Z</dcterms:created>
  <dcterms:modified xsi:type="dcterms:W3CDTF">2026-08-19T05:41:08Z</dcterms:modified>
  <cp:category/>
</cp:coreProperties>
</file>